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5"/>
  </p:notesMasterIdLst>
  <p:sldIdLst>
    <p:sldId id="256" r:id="rId2"/>
    <p:sldId id="297" r:id="rId3"/>
    <p:sldId id="298" r:id="rId4"/>
    <p:sldId id="299" r:id="rId5"/>
    <p:sldId id="300" r:id="rId6"/>
    <p:sldId id="301" r:id="rId7"/>
    <p:sldId id="290" r:id="rId8"/>
    <p:sldId id="264" r:id="rId9"/>
    <p:sldId id="272" r:id="rId10"/>
    <p:sldId id="302" r:id="rId11"/>
    <p:sldId id="274" r:id="rId12"/>
    <p:sldId id="293" r:id="rId13"/>
    <p:sldId id="303" r:id="rId14"/>
  </p:sldIdLst>
  <p:sldSz cx="9144000" cy="6858000" type="screen4x3"/>
  <p:notesSz cx="6794500" cy="100076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CC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6" autoAdjust="0"/>
    <p:restoredTop sz="94689" autoAdjust="0"/>
  </p:normalViewPr>
  <p:slideViewPr>
    <p:cSldViewPr snapToGrid="0">
      <p:cViewPr>
        <p:scale>
          <a:sx n="112" d="100"/>
          <a:sy n="112" d="100"/>
        </p:scale>
        <p:origin x="-1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ventilatorprojekt\MultiWing\PM%20lavenergi%20motor%20Motron_skovvinge_smo_okt20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ventilatorprojekt\MultiWing\PM%20lavenergi%20motor%20Motron_skovvinge_smo_okt20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ventilatorprojekt\MultiWing\PM%20lavenergi%20motor%20Motron_skovvinge_smo_okt2009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20635031240602"/>
          <c:y val="0.17262372323941419"/>
          <c:w val="0.74893233920981161"/>
          <c:h val="0.6225806451612903"/>
        </c:manualLayout>
      </c:layout>
      <c:scatterChart>
        <c:scatterStyle val="smoothMarker"/>
        <c:ser>
          <c:idx val="5"/>
          <c:order val="0"/>
          <c:tx>
            <c:v>SKOV LPC Turbo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'Motron PM med Skov vinge'!$E$106:$AG$106</c:f>
              <c:numCache>
                <c:formatCode>0</c:formatCode>
                <c:ptCount val="29"/>
                <c:pt idx="0">
                  <c:v>13040.077086276004</c:v>
                </c:pt>
                <c:pt idx="1">
                  <c:v>13040.077086276004</c:v>
                </c:pt>
                <c:pt idx="2">
                  <c:v>12766.444353462015</c:v>
                </c:pt>
                <c:pt idx="3">
                  <c:v>12766.444353462015</c:v>
                </c:pt>
                <c:pt idx="4">
                  <c:v>12553.57905957123</c:v>
                </c:pt>
                <c:pt idx="5">
                  <c:v>12553.57905957123</c:v>
                </c:pt>
                <c:pt idx="6">
                  <c:v>12146.544032110718</c:v>
                </c:pt>
                <c:pt idx="7">
                  <c:v>12146.544032110718</c:v>
                </c:pt>
                <c:pt idx="8">
                  <c:v>11664.726164932132</c:v>
                </c:pt>
                <c:pt idx="9">
                  <c:v>11664.726164932132</c:v>
                </c:pt>
                <c:pt idx="10">
                  <c:v>11220.359817301131</c:v>
                </c:pt>
                <c:pt idx="11">
                  <c:v>11220.359817301131</c:v>
                </c:pt>
                <c:pt idx="12">
                  <c:v>10682.111829527887</c:v>
                </c:pt>
                <c:pt idx="13">
                  <c:v>10682.111829527887</c:v>
                </c:pt>
                <c:pt idx="14">
                  <c:v>10096.418484189004</c:v>
                </c:pt>
                <c:pt idx="15">
                  <c:v>10096.418484189004</c:v>
                </c:pt>
                <c:pt idx="16">
                  <c:v>9220.7855946893796</c:v>
                </c:pt>
                <c:pt idx="17">
                  <c:v>9220.7855946893796</c:v>
                </c:pt>
                <c:pt idx="18">
                  <c:v>8062.8251903072733</c:v>
                </c:pt>
                <c:pt idx="19">
                  <c:v>8062.8251903072733</c:v>
                </c:pt>
                <c:pt idx="20">
                  <c:v>4846.9374581344282</c:v>
                </c:pt>
                <c:pt idx="21">
                  <c:v>4846.9374581344282</c:v>
                </c:pt>
                <c:pt idx="22">
                  <c:v>3622.3252480184278</c:v>
                </c:pt>
                <c:pt idx="23">
                  <c:v>2768.0084437685837</c:v>
                </c:pt>
                <c:pt idx="24">
                  <c:v>2117.6431737151524</c:v>
                </c:pt>
                <c:pt idx="25">
                  <c:v>1511.3853809115194</c:v>
                </c:pt>
                <c:pt idx="26">
                  <c:v>963.91643519959291</c:v>
                </c:pt>
                <c:pt idx="27">
                  <c:v>290.72821132450429</c:v>
                </c:pt>
                <c:pt idx="28">
                  <c:v>0</c:v>
                </c:pt>
              </c:numCache>
            </c:numRef>
          </c:xVal>
          <c:yVal>
            <c:numRef>
              <c:f>'Motron PM med Skov vinge'!$E$107:$AG$107</c:f>
              <c:numCache>
                <c:formatCode>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5.6935836597960803</c:v>
                </c:pt>
                <c:pt idx="3">
                  <c:v>5.6935836597960803</c:v>
                </c:pt>
                <c:pt idx="4">
                  <c:v>11.41226299753537</c:v>
                </c:pt>
                <c:pt idx="5">
                  <c:v>11.41226299753537</c:v>
                </c:pt>
                <c:pt idx="6">
                  <c:v>22.774334639184492</c:v>
                </c:pt>
                <c:pt idx="7">
                  <c:v>22.774334639184492</c:v>
                </c:pt>
                <c:pt idx="8">
                  <c:v>34.161501958776753</c:v>
                </c:pt>
                <c:pt idx="9">
                  <c:v>34.161501958776753</c:v>
                </c:pt>
                <c:pt idx="10">
                  <c:v>45.649051990141473</c:v>
                </c:pt>
                <c:pt idx="11">
                  <c:v>45.649051990141473</c:v>
                </c:pt>
                <c:pt idx="12">
                  <c:v>57.061314987676838</c:v>
                </c:pt>
                <c:pt idx="13">
                  <c:v>57.061314987676838</c:v>
                </c:pt>
                <c:pt idx="14">
                  <c:v>68.32300391755264</c:v>
                </c:pt>
                <c:pt idx="15">
                  <c:v>68.32300391755264</c:v>
                </c:pt>
                <c:pt idx="16">
                  <c:v>79.710171237145744</c:v>
                </c:pt>
                <c:pt idx="17">
                  <c:v>79.710171237145744</c:v>
                </c:pt>
                <c:pt idx="18">
                  <c:v>91.499533823052133</c:v>
                </c:pt>
                <c:pt idx="19">
                  <c:v>91.499533823052133</c:v>
                </c:pt>
                <c:pt idx="20">
                  <c:v>102.93697555093365</c:v>
                </c:pt>
                <c:pt idx="21">
                  <c:v>102.93697555093365</c:v>
                </c:pt>
                <c:pt idx="22">
                  <c:v>114.12262997535369</c:v>
                </c:pt>
                <c:pt idx="23">
                  <c:v>125.53489297288853</c:v>
                </c:pt>
                <c:pt idx="24">
                  <c:v>136.9471559704244</c:v>
                </c:pt>
                <c:pt idx="25">
                  <c:v>150.33972301021137</c:v>
                </c:pt>
                <c:pt idx="26">
                  <c:v>162.26390457759965</c:v>
                </c:pt>
                <c:pt idx="27">
                  <c:v>174.24074074073999</c:v>
                </c:pt>
                <c:pt idx="28">
                  <c:v>183.53358024691352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'Diagram 2'!$T$4</c:f>
              <c:strCache>
                <c:ptCount val="1"/>
                <c:pt idx="0">
                  <c:v>ECT632E-ETA</c:v>
                </c:pt>
              </c:strCache>
            </c:strRef>
          </c:tx>
          <c:spPr>
            <a:ln>
              <a:prstDash val="dash"/>
            </a:ln>
          </c:spPr>
          <c:xVal>
            <c:numRef>
              <c:f>'Diagram 2'!$T$6:$T$19</c:f>
              <c:numCache>
                <c:formatCode>General</c:formatCode>
                <c:ptCount val="14"/>
                <c:pt idx="0">
                  <c:v>13090</c:v>
                </c:pt>
                <c:pt idx="1">
                  <c:v>12480</c:v>
                </c:pt>
                <c:pt idx="2">
                  <c:v>12020</c:v>
                </c:pt>
                <c:pt idx="3">
                  <c:v>11480</c:v>
                </c:pt>
                <c:pt idx="4">
                  <c:v>10660</c:v>
                </c:pt>
                <c:pt idx="5">
                  <c:v>9490</c:v>
                </c:pt>
                <c:pt idx="6">
                  <c:v>8900</c:v>
                </c:pt>
                <c:pt idx="7">
                  <c:v>6970</c:v>
                </c:pt>
                <c:pt idx="8">
                  <c:v>4540</c:v>
                </c:pt>
                <c:pt idx="9">
                  <c:v>3750</c:v>
                </c:pt>
                <c:pt idx="10">
                  <c:v>2790</c:v>
                </c:pt>
                <c:pt idx="11">
                  <c:v>1920</c:v>
                </c:pt>
                <c:pt idx="12">
                  <c:v>970</c:v>
                </c:pt>
                <c:pt idx="13">
                  <c:v>0</c:v>
                </c:pt>
              </c:numCache>
            </c:numRef>
          </c:xVal>
          <c:yVal>
            <c:numRef>
              <c:f>'Diagram 2'!$S$6:$S$19</c:f>
              <c:numCache>
                <c:formatCode>General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110</c:v>
                </c:pt>
                <c:pt idx="13">
                  <c:v>122</c:v>
                </c:pt>
              </c:numCache>
            </c:numRef>
          </c:yVal>
          <c:smooth val="1"/>
        </c:ser>
        <c:ser>
          <c:idx val="6"/>
          <c:order val="2"/>
          <c:tx>
            <c:strRef>
              <c:f>'Diagram 2'!$T$36</c:f>
              <c:strCache>
                <c:ptCount val="1"/>
                <c:pt idx="0">
                  <c:v>ECT632-6 230V</c:v>
                </c:pt>
              </c:strCache>
            </c:strRef>
          </c:tx>
          <c:spPr>
            <a:ln>
              <a:prstDash val="dash"/>
            </a:ln>
          </c:spPr>
          <c:xVal>
            <c:numRef>
              <c:f>'Diagram 2'!$T$38:$T$52</c:f>
              <c:numCache>
                <c:formatCode>General</c:formatCode>
                <c:ptCount val="15"/>
                <c:pt idx="0">
                  <c:v>13560</c:v>
                </c:pt>
                <c:pt idx="1">
                  <c:v>13010</c:v>
                </c:pt>
                <c:pt idx="2">
                  <c:v>12450</c:v>
                </c:pt>
                <c:pt idx="3">
                  <c:v>11970</c:v>
                </c:pt>
                <c:pt idx="4">
                  <c:v>11310</c:v>
                </c:pt>
                <c:pt idx="5">
                  <c:v>10260</c:v>
                </c:pt>
                <c:pt idx="6">
                  <c:v>9110</c:v>
                </c:pt>
                <c:pt idx="7">
                  <c:v>8060</c:v>
                </c:pt>
                <c:pt idx="8">
                  <c:v>5220</c:v>
                </c:pt>
                <c:pt idx="9">
                  <c:v>4290</c:v>
                </c:pt>
                <c:pt idx="10">
                  <c:v>3280</c:v>
                </c:pt>
                <c:pt idx="11">
                  <c:v>2260</c:v>
                </c:pt>
                <c:pt idx="12">
                  <c:v>1210</c:v>
                </c:pt>
                <c:pt idx="13">
                  <c:v>240</c:v>
                </c:pt>
                <c:pt idx="14">
                  <c:v>0</c:v>
                </c:pt>
              </c:numCache>
            </c:numRef>
          </c:xVal>
          <c:yVal>
            <c:numRef>
              <c:f>'Diagram 2'!$S$38:$S$52</c:f>
              <c:numCache>
                <c:formatCode>General</c:formatCode>
                <c:ptCount val="1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110</c:v>
                </c:pt>
                <c:pt idx="13">
                  <c:v>120</c:v>
                </c:pt>
                <c:pt idx="14">
                  <c:v>121</c:v>
                </c:pt>
              </c:numCache>
            </c:numRef>
          </c:yVal>
          <c:smooth val="1"/>
        </c:ser>
        <c:axId val="117315072"/>
        <c:axId val="117360128"/>
      </c:scatterChart>
      <c:valAx>
        <c:axId val="11731507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 dirty="0"/>
                  <a:t>m</a:t>
                </a:r>
                <a:r>
                  <a:rPr lang="da-DK" baseline="30000" dirty="0"/>
                  <a:t>3</a:t>
                </a:r>
                <a:r>
                  <a:rPr lang="da-DK" dirty="0"/>
                  <a:t>/h</a:t>
                </a:r>
              </a:p>
            </c:rich>
          </c:tx>
          <c:layout>
            <c:manualLayout>
              <c:xMode val="edge"/>
              <c:yMode val="edge"/>
              <c:x val="0.49330954504906888"/>
              <c:y val="0.8983870967741948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17360128"/>
        <c:crosses val="autoZero"/>
        <c:crossBetween val="midCat"/>
      </c:valAx>
      <c:valAx>
        <c:axId val="117360128"/>
        <c:scaling>
          <c:orientation val="minMax"/>
          <c:max val="1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Undertryk [Pa]</a:t>
                </a:r>
              </a:p>
            </c:rich>
          </c:tx>
          <c:layout>
            <c:manualLayout>
              <c:xMode val="edge"/>
              <c:yMode val="edge"/>
              <c:x val="1.3066995344857613E-3"/>
              <c:y val="0.31505376344086444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17315072"/>
        <c:crosses val="autoZero"/>
        <c:crossBetween val="midCat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438241237544982"/>
          <c:y val="0.1887096774193549"/>
          <c:w val="0.29735683924465828"/>
          <c:h val="0.1830598594530522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65385636923839"/>
          <c:y val="9.7320769711074548E-2"/>
          <c:w val="0.77274730464343389"/>
          <c:h val="0.80903991882840465"/>
        </c:manualLayout>
      </c:layout>
      <c:scatterChart>
        <c:scatterStyle val="smoothMarker"/>
        <c:ser>
          <c:idx val="0"/>
          <c:order val="0"/>
          <c:tx>
            <c:strRef>
              <c:f>'Diagram 2'!$AJ$105</c:f>
              <c:strCache>
                <c:ptCount val="1"/>
                <c:pt idx="0">
                  <c:v>ECT632-6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'Diagram 2'!$AJ$108:$AJ$109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'Diagram 2'!$AK$108:$AK$109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'Diagram 2'!$T$4</c:f>
              <c:strCache>
                <c:ptCount val="1"/>
                <c:pt idx="0">
                  <c:v>ECT632E-ETA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'Diagram 2'!$X$11:$AG$11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xVal>
          <c:yVal>
            <c:numRef>
              <c:f>'Diagram 2'!$X$10:$AG$10</c:f>
              <c:numCache>
                <c:formatCode>General</c:formatCode>
                <c:ptCount val="10"/>
                <c:pt idx="0">
                  <c:v>459.2</c:v>
                </c:pt>
                <c:pt idx="1">
                  <c:v>371.952</c:v>
                </c:pt>
                <c:pt idx="2">
                  <c:v>293.88800000000003</c:v>
                </c:pt>
                <c:pt idx="3">
                  <c:v>225.00800000000001</c:v>
                </c:pt>
                <c:pt idx="4">
                  <c:v>165.31200000000001</c:v>
                </c:pt>
                <c:pt idx="5">
                  <c:v>114.8</c:v>
                </c:pt>
                <c:pt idx="6">
                  <c:v>73.472000000000008</c:v>
                </c:pt>
                <c:pt idx="7">
                  <c:v>41.328000000000003</c:v>
                </c:pt>
                <c:pt idx="8">
                  <c:v>18.368000000000002</c:v>
                </c:pt>
                <c:pt idx="9">
                  <c:v>4.5920000000000005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'Diagram 2'!$R$62</c:f>
              <c:strCache>
                <c:ptCount val="1"/>
                <c:pt idx="0">
                  <c:v>SKOV-LPCT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'Diagram 2'!$X$64:$AH$64</c:f>
              <c:numCache>
                <c:formatCode>General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60.000000000000007</c:v>
                </c:pt>
                <c:pt idx="5">
                  <c:v>50</c:v>
                </c:pt>
                <c:pt idx="6">
                  <c:v>40</c:v>
                </c:pt>
                <c:pt idx="7">
                  <c:v>30.000000000000004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'Diagram 2'!$X$63:$AH$63</c:f>
              <c:numCache>
                <c:formatCode>General</c:formatCode>
                <c:ptCount val="11"/>
                <c:pt idx="0">
                  <c:v>360</c:v>
                </c:pt>
                <c:pt idx="1">
                  <c:v>291.60000000000002</c:v>
                </c:pt>
                <c:pt idx="2">
                  <c:v>230.40000000000003</c:v>
                </c:pt>
                <c:pt idx="3">
                  <c:v>176.4</c:v>
                </c:pt>
                <c:pt idx="4">
                  <c:v>129.6</c:v>
                </c:pt>
                <c:pt idx="5">
                  <c:v>90</c:v>
                </c:pt>
                <c:pt idx="6">
                  <c:v>57.600000000000009</c:v>
                </c:pt>
                <c:pt idx="7">
                  <c:v>32.4</c:v>
                </c:pt>
                <c:pt idx="8">
                  <c:v>14.400000000000002</c:v>
                </c:pt>
                <c:pt idx="9">
                  <c:v>3.6000000000000005</c:v>
                </c:pt>
                <c:pt idx="10">
                  <c:v>0</c:v>
                </c:pt>
              </c:numCache>
            </c:numRef>
          </c:yVal>
          <c:smooth val="1"/>
        </c:ser>
        <c:axId val="143138176"/>
        <c:axId val="143115776"/>
      </c:scatterChart>
      <c:valAx>
        <c:axId val="143138176"/>
        <c:scaling>
          <c:orientation val="minMax"/>
          <c:max val="100"/>
          <c:min val="40"/>
        </c:scaling>
        <c:axPos val="b"/>
        <c:majorGridlines>
          <c:spPr>
            <a:ln w="0"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a-DK" sz="1600"/>
                  <a:t>%</a:t>
                </a:r>
                <a:r>
                  <a:rPr lang="da-DK" sz="1600" baseline="0"/>
                  <a:t> Ydelse</a:t>
                </a:r>
                <a:endParaRPr lang="da-DK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da-DK"/>
          </a:p>
        </c:txPr>
        <c:crossAx val="143115776"/>
        <c:crosses val="autoZero"/>
        <c:crossBetween val="midCat"/>
      </c:valAx>
      <c:valAx>
        <c:axId val="143115776"/>
        <c:scaling>
          <c:orientation val="minMax"/>
          <c:max val="5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da-DK" sz="1600"/>
                  <a:t>Watt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da-DK"/>
          </a:p>
        </c:txPr>
        <c:crossAx val="14313817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858220118070826"/>
          <c:y val="0.11108925327808369"/>
          <c:w val="0.32739333170135998"/>
          <c:h val="0.17122133450644447"/>
        </c:manualLayout>
      </c:layout>
      <c:overlay val="1"/>
      <c:txPr>
        <a:bodyPr/>
        <a:lstStyle/>
        <a:p>
          <a:pPr>
            <a:defRPr sz="1600"/>
          </a:pPr>
          <a:endParaRPr lang="da-DK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da-DK" dirty="0"/>
              <a:t>Absolut </a:t>
            </a:r>
            <a:r>
              <a:rPr lang="da-DK" dirty="0" smtClean="0"/>
              <a:t>energisignatur  DA 600</a:t>
            </a:r>
            <a:r>
              <a:rPr lang="da-DK" baseline="0" dirty="0" smtClean="0"/>
              <a:t> </a:t>
            </a:r>
            <a:r>
              <a:rPr lang="da-DK" dirty="0" smtClean="0"/>
              <a:t>LPC</a:t>
            </a:r>
            <a:r>
              <a:rPr lang="da-DK" baseline="0" dirty="0"/>
              <a:t> </a:t>
            </a:r>
            <a:r>
              <a:rPr lang="da-DK" baseline="0" dirty="0" smtClean="0"/>
              <a:t>og</a:t>
            </a:r>
            <a:r>
              <a:rPr lang="da-DK" dirty="0" smtClean="0"/>
              <a:t> DA 600-3</a:t>
            </a:r>
            <a:endParaRPr lang="da-DK" dirty="0"/>
          </a:p>
        </c:rich>
      </c:tx>
      <c:layout>
        <c:manualLayout>
          <c:xMode val="edge"/>
          <c:yMode val="edge"/>
          <c:x val="0.31406346933906659"/>
          <c:y val="3.18437114279640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23335719398721"/>
          <c:y val="0.10273890898772789"/>
          <c:w val="0.78595561918396561"/>
          <c:h val="0.76320272572402048"/>
        </c:manualLayout>
      </c:layout>
      <c:scatterChart>
        <c:scatterStyle val="smoothMarker"/>
        <c:ser>
          <c:idx val="1"/>
          <c:order val="0"/>
          <c:tx>
            <c:v>DA600-3 Multistep</c:v>
          </c:tx>
          <c:spPr>
            <a:ln w="50800">
              <a:prstDash val="solid"/>
            </a:ln>
          </c:spPr>
          <c:xVal>
            <c:numRef>
              <c:f>[2]StaldVent!$A$76:$A$91</c:f>
              <c:numCache>
                <c:formatCode>General</c:formatCode>
                <c:ptCount val="16"/>
                <c:pt idx="0">
                  <c:v>20000</c:v>
                </c:pt>
                <c:pt idx="1">
                  <c:v>18450</c:v>
                </c:pt>
                <c:pt idx="2">
                  <c:v>15375</c:v>
                </c:pt>
                <c:pt idx="3">
                  <c:v>13323</c:v>
                </c:pt>
                <c:pt idx="4">
                  <c:v>12399</c:v>
                </c:pt>
                <c:pt idx="5">
                  <c:v>11275</c:v>
                </c:pt>
                <c:pt idx="6">
                  <c:v>10250</c:v>
                </c:pt>
                <c:pt idx="7">
                  <c:v>9225</c:v>
                </c:pt>
                <c:pt idx="8">
                  <c:v>8200</c:v>
                </c:pt>
                <c:pt idx="9">
                  <c:v>7175</c:v>
                </c:pt>
                <c:pt idx="10">
                  <c:v>6150</c:v>
                </c:pt>
                <c:pt idx="11">
                  <c:v>4100</c:v>
                </c:pt>
                <c:pt idx="12">
                  <c:v>2050</c:v>
                </c:pt>
                <c:pt idx="13">
                  <c:v>1025</c:v>
                </c:pt>
                <c:pt idx="14">
                  <c:v>615</c:v>
                </c:pt>
                <c:pt idx="15">
                  <c:v>0</c:v>
                </c:pt>
              </c:numCache>
            </c:numRef>
          </c:xVal>
          <c:yVal>
            <c:numRef>
              <c:f>[2]StaldVent!$B$76:$B$91</c:f>
              <c:numCache>
                <c:formatCode>General</c:formatCode>
                <c:ptCount val="16"/>
                <c:pt idx="0">
                  <c:v>838</c:v>
                </c:pt>
                <c:pt idx="1">
                  <c:v>729</c:v>
                </c:pt>
                <c:pt idx="2">
                  <c:v>701</c:v>
                </c:pt>
                <c:pt idx="3">
                  <c:v>729</c:v>
                </c:pt>
                <c:pt idx="4">
                  <c:v>756</c:v>
                </c:pt>
                <c:pt idx="5">
                  <c:v>384</c:v>
                </c:pt>
                <c:pt idx="6">
                  <c:v>319</c:v>
                </c:pt>
                <c:pt idx="7">
                  <c:v>296</c:v>
                </c:pt>
                <c:pt idx="8">
                  <c:v>274</c:v>
                </c:pt>
                <c:pt idx="9">
                  <c:v>291</c:v>
                </c:pt>
                <c:pt idx="10">
                  <c:v>281</c:v>
                </c:pt>
                <c:pt idx="11">
                  <c:v>297</c:v>
                </c:pt>
                <c:pt idx="12">
                  <c:v>311</c:v>
                </c:pt>
                <c:pt idx="13">
                  <c:v>342</c:v>
                </c:pt>
                <c:pt idx="14">
                  <c:v>363</c:v>
                </c:pt>
                <c:pt idx="15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LPC+DA600-3 Multistep</c:v>
          </c:tx>
          <c:spPr>
            <a:ln w="50800">
              <a:solidFill>
                <a:srgbClr val="3366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[2]StaldVent!$A$41:$A$54</c:f>
              <c:numCache>
                <c:formatCode>General</c:formatCode>
                <c:ptCount val="14"/>
                <c:pt idx="0">
                  <c:v>20000</c:v>
                </c:pt>
                <c:pt idx="1">
                  <c:v>18500</c:v>
                </c:pt>
                <c:pt idx="2">
                  <c:v>16800</c:v>
                </c:pt>
                <c:pt idx="3">
                  <c:v>14500</c:v>
                </c:pt>
                <c:pt idx="4">
                  <c:v>13200</c:v>
                </c:pt>
                <c:pt idx="5">
                  <c:v>12000</c:v>
                </c:pt>
                <c:pt idx="6">
                  <c:v>10800</c:v>
                </c:pt>
                <c:pt idx="7">
                  <c:v>9300</c:v>
                </c:pt>
                <c:pt idx="8">
                  <c:v>8000</c:v>
                </c:pt>
                <c:pt idx="9">
                  <c:v>6900</c:v>
                </c:pt>
                <c:pt idx="10">
                  <c:v>4000</c:v>
                </c:pt>
                <c:pt idx="11">
                  <c:v>2000</c:v>
                </c:pt>
                <c:pt idx="12">
                  <c:v>1000</c:v>
                </c:pt>
                <c:pt idx="13">
                  <c:v>0</c:v>
                </c:pt>
              </c:numCache>
            </c:numRef>
          </c:xVal>
          <c:yVal>
            <c:numRef>
              <c:f>[2]StaldVent!$B$41:$B$54</c:f>
              <c:numCache>
                <c:formatCode>General</c:formatCode>
                <c:ptCount val="14"/>
                <c:pt idx="0">
                  <c:v>700</c:v>
                </c:pt>
                <c:pt idx="1">
                  <c:v>610</c:v>
                </c:pt>
                <c:pt idx="2">
                  <c:v>550</c:v>
                </c:pt>
                <c:pt idx="3">
                  <c:v>510</c:v>
                </c:pt>
                <c:pt idx="4">
                  <c:v>480</c:v>
                </c:pt>
                <c:pt idx="5">
                  <c:v>350</c:v>
                </c:pt>
                <c:pt idx="6">
                  <c:v>250</c:v>
                </c:pt>
                <c:pt idx="7">
                  <c:v>180</c:v>
                </c:pt>
                <c:pt idx="8">
                  <c:v>120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</c:numCache>
            </c:numRef>
          </c:yVal>
          <c:smooth val="1"/>
        </c:ser>
        <c:axId val="143809152"/>
        <c:axId val="144192640"/>
      </c:scatterChart>
      <c:valAx>
        <c:axId val="143809152"/>
        <c:scaling>
          <c:orientation val="minMax"/>
          <c:max val="2000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a-DK" sz="1400" baseline="0"/>
                  <a:t>Ydelse [m3/h]</a:t>
                </a:r>
              </a:p>
            </c:rich>
          </c:tx>
          <c:layout>
            <c:manualLayout>
              <c:xMode val="edge"/>
              <c:yMode val="edge"/>
              <c:x val="0.46328757702078682"/>
              <c:y val="0.9334463342752975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da-DK"/>
          </a:p>
        </c:txPr>
        <c:crossAx val="144192640"/>
        <c:crosses val="autoZero"/>
        <c:crossBetween val="midCat"/>
        <c:minorUnit val="1000"/>
      </c:valAx>
      <c:valAx>
        <c:axId val="144192640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a-DK" sz="1400" baseline="0"/>
                  <a:t>Effekt, Watt</a:t>
                </a:r>
              </a:p>
            </c:rich>
          </c:tx>
          <c:layout>
            <c:manualLayout>
              <c:xMode val="edge"/>
              <c:yMode val="edge"/>
              <c:x val="5.1412691060677054E-3"/>
              <c:y val="0.4266807405831028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da-DK"/>
          </a:p>
        </c:txPr>
        <c:crossAx val="143809152"/>
        <c:crosses val="autoZero"/>
        <c:crossBetween val="midCat"/>
        <c:majorUnit val="100"/>
        <c:minorUnit val="100"/>
      </c:valAx>
      <c:spPr>
        <a:solidFill>
          <a:srgbClr val="FFFFFF">
            <a:alpha val="1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731750108775758"/>
          <c:y val="0.60777777162185964"/>
          <c:w val="0.27629668617626008"/>
          <c:h val="0.181276697169610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da-DK"/>
        </a:p>
      </c:txPr>
    </c:legend>
    <c:plotVisOnly val="1"/>
    <c:dispBlanksAs val="gap"/>
  </c:chart>
  <c:spPr>
    <a:solidFill>
      <a:srgbClr val="FFFFFF">
        <a:alpha val="24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da-DK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9300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52975"/>
            <a:ext cx="49815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2944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05950"/>
            <a:ext cx="2944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BAEB5DF-E83F-4019-9AE2-36411DE36A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3524250"/>
            <a:ext cx="1676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a-DK" sz="1200">
                <a:latin typeface="Arial" charset="0"/>
                <a:cs typeface="+mn-cs"/>
              </a:rPr>
              <a:t>h  a n d l e k r a f 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28825" y="3524250"/>
            <a:ext cx="1676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a-DK" sz="1200">
                <a:latin typeface="Arial" charset="0"/>
                <a:cs typeface="+mn-cs"/>
              </a:rPr>
              <a:t>i n n o v a t i o 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24300" y="3524250"/>
            <a:ext cx="1676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a-DK" sz="1200">
                <a:latin typeface="Arial" charset="0"/>
                <a:cs typeface="+mn-cs"/>
              </a:rPr>
              <a:t>s a m a r b e j d 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4572000"/>
            <a:ext cx="6400800" cy="609600"/>
          </a:xfrm>
          <a:solidFill>
            <a:srgbClr val="003366"/>
          </a:solidFill>
        </p:spPr>
        <p:txBody>
          <a:bodyPr/>
          <a:lstStyle>
            <a:lvl1pPr>
              <a:defRPr sz="2100" b="0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410200"/>
            <a:ext cx="5486400" cy="533400"/>
          </a:xfrm>
          <a:solidFill>
            <a:srgbClr val="003366"/>
          </a:solidFill>
        </p:spPr>
        <p:txBody>
          <a:bodyPr/>
          <a:lstStyle>
            <a:lvl1pPr marL="0" indent="0" algn="r">
              <a:lnSpc>
                <a:spcPct val="90000"/>
              </a:lnSpc>
              <a:buFont typeface="Times" pitchFamily="18" charset="0"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601CB9-D478-40AC-AFC3-B9A8EE161421}" type="datetime1">
              <a:rPr lang="da-DK"/>
              <a:pPr>
                <a:defRPr/>
              </a:pPr>
              <a:t>19-11-2009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09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181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D15B4-B82A-4931-8717-8A814D9966C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3388" y="90488"/>
            <a:ext cx="2055812" cy="5557837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2775" y="90488"/>
            <a:ext cx="6018213" cy="5557837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90488"/>
            <a:ext cx="8226425" cy="404812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19125" y="1254125"/>
            <a:ext cx="3871913" cy="43942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3438" y="1254125"/>
            <a:ext cx="3873500" cy="43942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12775" y="90488"/>
            <a:ext cx="8226425" cy="5557837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90488"/>
            <a:ext cx="8226425" cy="404812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19125" y="1254125"/>
            <a:ext cx="7897813" cy="4394200"/>
          </a:xfrm>
        </p:spPr>
        <p:txBody>
          <a:bodyPr/>
          <a:lstStyle/>
          <a:p>
            <a:pPr lvl="0"/>
            <a:endParaRPr lang="da-DK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9125" y="1254125"/>
            <a:ext cx="3871913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3438" y="1254125"/>
            <a:ext cx="38735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96888"/>
          </a:xfrm>
          <a:prstGeom prst="rect">
            <a:avLst/>
          </a:prstGeom>
          <a:solidFill>
            <a:srgbClr val="004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90488"/>
            <a:ext cx="82264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1254125"/>
            <a:ext cx="78978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5" descr="Presentation_DA_bun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627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93675" algn="l" rtl="0" eaLnBrk="0" fontAlgn="base" hangingPunct="0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2pPr>
      <a:lvl3pPr marL="855663" indent="-92075" algn="l" rtl="0" eaLnBrk="0" fontAlgn="base" hangingPunct="0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3pPr>
      <a:lvl4pPr marL="1147763" indent="-101600" algn="l" rtl="0" eaLnBrk="0" fontAlgn="base" hangingPunct="0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>
          <a:solidFill>
            <a:schemeClr val="tx1"/>
          </a:solidFill>
          <a:latin typeface="+mn-lt"/>
        </a:defRPr>
      </a:lvl4pPr>
      <a:lvl5pPr marL="1430338" indent="-92075" algn="l" rtl="0" eaLnBrk="0" fontAlgn="base" hangingPunct="0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 i="1">
          <a:solidFill>
            <a:schemeClr val="tx1"/>
          </a:solidFill>
          <a:latin typeface="+mn-lt"/>
        </a:defRPr>
      </a:lvl5pPr>
      <a:lvl6pPr marL="1887538" indent="-92075" algn="l" rtl="0" fontAlgn="base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 i="1">
          <a:solidFill>
            <a:schemeClr val="tx1"/>
          </a:solidFill>
          <a:latin typeface="+mn-lt"/>
        </a:defRPr>
      </a:lvl6pPr>
      <a:lvl7pPr marL="2344738" indent="-92075" algn="l" rtl="0" fontAlgn="base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 i="1">
          <a:solidFill>
            <a:schemeClr val="tx1"/>
          </a:solidFill>
          <a:latin typeface="+mn-lt"/>
        </a:defRPr>
      </a:lvl7pPr>
      <a:lvl8pPr marL="2801938" indent="-92075" algn="l" rtl="0" fontAlgn="base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 i="1">
          <a:solidFill>
            <a:schemeClr val="tx1"/>
          </a:solidFill>
          <a:latin typeface="+mn-lt"/>
        </a:defRPr>
      </a:lvl8pPr>
      <a:lvl9pPr marL="3259138" indent="-92075" algn="l" rtl="0" fontAlgn="base">
        <a:spcBef>
          <a:spcPct val="0"/>
        </a:spcBef>
        <a:spcAft>
          <a:spcPct val="50000"/>
        </a:spcAft>
        <a:buClr>
          <a:srgbClr val="003366"/>
        </a:buClr>
        <a:buSzPct val="120000"/>
        <a:buFont typeface="Times" pitchFamily="18" charset="0"/>
        <a:buChar char="•"/>
        <a:defRPr sz="7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DA 600 LPC - super-lavenergiventilator</a:t>
            </a:r>
          </a:p>
        </p:txBody>
      </p:sp>
      <p:sp>
        <p:nvSpPr>
          <p:cNvPr id="3075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A8BEC9-62C8-4768-A9CE-2283F3FA5027}" type="datetime1">
              <a:rPr lang="da-DK" smtClean="0"/>
              <a:pPr>
                <a:defRPr/>
              </a:pPr>
              <a:t>19-11-2009</a:t>
            </a:fld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92CE1-B68F-4AD6-B251-39613AB7F2F9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Ventilatortest - </a:t>
            </a:r>
            <a:r>
              <a:rPr lang="da-DK" dirty="0" err="1"/>
              <a:t>triac</a:t>
            </a:r>
            <a:r>
              <a:rPr lang="da-DK" dirty="0"/>
              <a:t>, frekvens og EC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996950"/>
            <a:ext cx="3878263" cy="5175250"/>
          </a:xfrm>
        </p:spPr>
        <p:txBody>
          <a:bodyPr/>
          <a:lstStyle/>
          <a:p>
            <a:r>
              <a:rPr lang="da-DK"/>
              <a:t>Test udarbejdet i samarbejde med det midtjyske energiselskab - EnergiMidt</a:t>
            </a:r>
          </a:p>
          <a:p>
            <a:r>
              <a:rPr lang="da-DK"/>
              <a:t>5 sektioner slagtesvin hos samme producent</a:t>
            </a:r>
          </a:p>
          <a:p>
            <a:r>
              <a:rPr lang="da-DK"/>
              <a:t>Samme staldindretning i alle sektioner</a:t>
            </a:r>
          </a:p>
          <a:p>
            <a:r>
              <a:rPr lang="da-DK"/>
              <a:t>2 luftudtag i hver sektion</a:t>
            </a:r>
          </a:p>
          <a:p>
            <a:r>
              <a:rPr lang="da-DK"/>
              <a:t>5</a:t>
            </a:r>
            <a:r>
              <a:rPr lang="da-DK" b="1"/>
              <a:t> forskellige </a:t>
            </a:r>
            <a:r>
              <a:rPr lang="da-DK"/>
              <a:t>konstellationer af ventilatorer </a:t>
            </a:r>
          </a:p>
          <a:p>
            <a:pPr>
              <a:buFont typeface="Times" pitchFamily="18" charset="0"/>
              <a:buNone/>
            </a:pPr>
            <a:endParaRPr lang="da-DK"/>
          </a:p>
          <a:p>
            <a:endParaRPr lang="da-DK"/>
          </a:p>
        </p:txBody>
      </p:sp>
      <p:pic>
        <p:nvPicPr>
          <p:cNvPr id="50181" name="Picture 5" descr="elmå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2538" y="1025525"/>
            <a:ext cx="3249612" cy="4881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Testdata – suppleret med </a:t>
            </a:r>
            <a:r>
              <a:rPr lang="da-DK" smtClean="0"/>
              <a:t>LPC </a:t>
            </a:r>
            <a:endParaRPr lang="da-DK" dirty="0" smtClean="0"/>
          </a:p>
        </p:txBody>
      </p:sp>
      <p:graphicFrame>
        <p:nvGraphicFramePr>
          <p:cNvPr id="69701" name="Group 69"/>
          <p:cNvGraphicFramePr>
            <a:graphicFrameLocks noGrp="1"/>
          </p:cNvGraphicFramePr>
          <p:nvPr>
            <p:ph idx="1"/>
          </p:nvPr>
        </p:nvGraphicFramePr>
        <p:xfrm>
          <a:off x="354013" y="652109"/>
          <a:ext cx="8343900" cy="4789408"/>
        </p:xfrm>
        <a:graphic>
          <a:graphicData uri="http://schemas.openxmlformats.org/drawingml/2006/table">
            <a:tbl>
              <a:tblPr/>
              <a:tblGrid>
                <a:gridCol w="1936750"/>
                <a:gridCol w="1619250"/>
                <a:gridCol w="1511300"/>
                <a:gridCol w="1587500"/>
                <a:gridCol w="1689100"/>
              </a:tblGrid>
              <a:tr h="770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Anlægstype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kWh/år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Årlig </a:t>
                      </a:r>
                      <a:r>
                        <a:rPr kumimoji="0" lang="da-D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elbesparelse</a:t>
                      </a: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%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da-D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Merinvestering</a:t>
                      </a: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pr. sektion.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*Tilbagebetaling af </a:t>
                      </a:r>
                      <a:r>
                        <a:rPr kumimoji="0" lang="da-D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merinvestering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År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695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x Triac trinløs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ON/OFF (MultiStep)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3854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95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EC trinløs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ON/OFF (MultiStep)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2947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Frekvens trinløs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ON/OFF (MultiStep)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3466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× EC trinløs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parallel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2610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Frekvens trinløs parallel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 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LPC **)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x ON/OFF (</a:t>
                      </a:r>
                      <a:r>
                        <a:rPr kumimoji="0" lang="da-D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MultiStep</a:t>
                      </a: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5" name="Text Box 65"/>
          <p:cNvSpPr txBox="1">
            <a:spLocks noChangeArrowheads="1"/>
          </p:cNvSpPr>
          <p:nvPr/>
        </p:nvSpPr>
        <p:spPr bwMode="auto">
          <a:xfrm>
            <a:off x="336550" y="5608638"/>
            <a:ext cx="8299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a-DK" sz="1400" i="1" dirty="0"/>
              <a:t>Test baseret på ca. 2½ års målinger og en elpris på 0,8 </a:t>
            </a:r>
            <a:r>
              <a:rPr lang="da-DK" sz="1400" i="1" dirty="0" err="1"/>
              <a:t>kr/kWh</a:t>
            </a:r>
            <a:r>
              <a:rPr lang="da-DK" sz="1400" i="1" dirty="0"/>
              <a:t>. </a:t>
            </a:r>
          </a:p>
          <a:p>
            <a:pPr eaLnBrk="0" hangingPunct="0"/>
            <a:r>
              <a:rPr lang="da-DK" sz="1400" i="1" dirty="0"/>
              <a:t>*Eksklusiv elinstallation</a:t>
            </a:r>
          </a:p>
          <a:p>
            <a:pPr eaLnBrk="0" hangingPunct="0"/>
            <a:r>
              <a:rPr lang="da-DK" sz="1400" dirty="0"/>
              <a:t>**) Beregnet i </a:t>
            </a:r>
            <a:r>
              <a:rPr lang="da-DK" sz="1400" dirty="0" err="1"/>
              <a:t>StaldVent</a:t>
            </a:r>
            <a:r>
              <a:rPr lang="da-DK" sz="1400" dirty="0"/>
              <a:t> med målt energisignatur (i Staldtest 1/11-2009)</a:t>
            </a:r>
          </a:p>
          <a:p>
            <a:pPr eaLnBrk="0" hangingPunct="0"/>
            <a:endParaRPr lang="da-DK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 600 LPC energibesparelse </a:t>
            </a:r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>
          <a:xfrm>
            <a:off x="619125" y="709684"/>
            <a:ext cx="7897813" cy="5268035"/>
          </a:xfrm>
        </p:spPr>
        <p:txBody>
          <a:bodyPr/>
          <a:lstStyle/>
          <a:p>
            <a:pPr indent="0">
              <a:buFont typeface="Times" pitchFamily="18" charset="0"/>
              <a:buNone/>
            </a:pPr>
            <a:endParaRPr lang="da-DK" dirty="0" smtClean="0"/>
          </a:p>
          <a:p>
            <a:pPr indent="0">
              <a:buNone/>
            </a:pPr>
            <a:r>
              <a:rPr lang="da-DK" sz="2800" dirty="0" smtClean="0"/>
              <a:t>I forhold til teknologi giver DA 600 LPC i kombination med </a:t>
            </a:r>
            <a:r>
              <a:rPr lang="da-DK" sz="2800" dirty="0" err="1" smtClean="0"/>
              <a:t>MultiStep</a:t>
            </a:r>
            <a:r>
              <a:rPr lang="da-DK" sz="2800" baseline="30000" dirty="0" smtClean="0"/>
              <a:t>®</a:t>
            </a:r>
            <a:r>
              <a:rPr lang="da-DK" sz="2800" dirty="0" smtClean="0"/>
              <a:t> følgende besparelser:</a:t>
            </a:r>
          </a:p>
          <a:p>
            <a:pPr>
              <a:buFont typeface="Times" pitchFamily="18" charset="0"/>
              <a:buNone/>
            </a:pPr>
            <a:endParaRPr lang="da-DK" sz="2800" dirty="0" smtClean="0"/>
          </a:p>
          <a:p>
            <a:pPr>
              <a:buFont typeface="Times" pitchFamily="18" charset="0"/>
              <a:buNone/>
            </a:pPr>
            <a:r>
              <a:rPr lang="da-DK" sz="2800" dirty="0" smtClean="0"/>
              <a:t>	</a:t>
            </a:r>
            <a:r>
              <a:rPr lang="da-DK" sz="2800" dirty="0" err="1" smtClean="0"/>
              <a:t>Triacregulering</a:t>
            </a:r>
            <a:r>
              <a:rPr lang="da-DK" sz="2800" dirty="0" smtClean="0"/>
              <a:t>: 		1500-2000 kWh/år </a:t>
            </a:r>
          </a:p>
          <a:p>
            <a:pPr>
              <a:buFont typeface="Times" pitchFamily="18" charset="0"/>
              <a:buNone/>
            </a:pPr>
            <a:r>
              <a:rPr lang="da-DK" sz="2800" dirty="0" smtClean="0"/>
              <a:t>	Frekvensregulering:    	1200-1700 kWh/år</a:t>
            </a:r>
          </a:p>
          <a:p>
            <a:pPr>
              <a:buFont typeface="Times" pitchFamily="18" charset="0"/>
              <a:buNone/>
            </a:pPr>
            <a:r>
              <a:rPr lang="da-DK" sz="2800" dirty="0" smtClean="0"/>
              <a:t>	</a:t>
            </a:r>
            <a:r>
              <a:rPr lang="da-DK" sz="2800" dirty="0" err="1" smtClean="0"/>
              <a:t>EC-regulering</a:t>
            </a:r>
            <a:r>
              <a:rPr lang="da-DK" sz="2800" dirty="0" smtClean="0"/>
              <a:t> (ETA):	        	700 - 900 kWh/år</a:t>
            </a:r>
          </a:p>
          <a:p>
            <a:pPr>
              <a:buFont typeface="Times" pitchFamily="18" charset="0"/>
              <a:buNone/>
            </a:pPr>
            <a:endParaRPr lang="da-D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 600 LPC ventilator er udviklet i samarbejde med:</a:t>
            </a:r>
            <a:endParaRPr lang="da-DK" dirty="0"/>
          </a:p>
        </p:txBody>
      </p:sp>
      <p:pic>
        <p:nvPicPr>
          <p:cNvPr id="4" name="Billede 5" descr="logo_elfors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287059"/>
            <a:ext cx="3004433" cy="10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6" descr="d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606" y="4040187"/>
            <a:ext cx="1572466" cy="16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7" descr="newsletterheader_dk.jpg"/>
          <p:cNvPicPr>
            <a:picLocks noChangeAspect="1"/>
          </p:cNvPicPr>
          <p:nvPr/>
        </p:nvPicPr>
        <p:blipFill>
          <a:blip r:embed="rId4" cstate="print"/>
          <a:srcRect r="29939"/>
          <a:stretch>
            <a:fillRect/>
          </a:stretch>
        </p:blipFill>
        <p:spPr bwMode="auto">
          <a:xfrm>
            <a:off x="4788431" y="1036637"/>
            <a:ext cx="2985650" cy="9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0" descr="logo_loka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7782" y="2688809"/>
            <a:ext cx="3293765" cy="6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621" y="948797"/>
            <a:ext cx="4015794" cy="9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18365" y="90488"/>
            <a:ext cx="8620836" cy="404812"/>
          </a:xfrm>
        </p:spPr>
        <p:txBody>
          <a:bodyPr/>
          <a:lstStyle/>
          <a:p>
            <a:r>
              <a:rPr lang="da-DK" dirty="0" smtClean="0"/>
              <a:t>Historisk udvikling i energiforbrug</a:t>
            </a:r>
          </a:p>
        </p:txBody>
      </p:sp>
      <p:sp>
        <p:nvSpPr>
          <p:cNvPr id="4099" name="Pladsholder til indhold 2"/>
          <p:cNvSpPr>
            <a:spLocks noGrp="1"/>
          </p:cNvSpPr>
          <p:nvPr>
            <p:ph idx="1"/>
          </p:nvPr>
        </p:nvSpPr>
        <p:spPr>
          <a:xfrm>
            <a:off x="177800" y="831755"/>
            <a:ext cx="8966200" cy="4394200"/>
          </a:xfrm>
        </p:spPr>
        <p:txBody>
          <a:bodyPr/>
          <a:lstStyle/>
          <a:p>
            <a:pPr indent="0">
              <a:buFont typeface="Times" pitchFamily="18" charset="0"/>
              <a:buNone/>
            </a:pPr>
            <a:r>
              <a:rPr lang="da-DK" sz="2800" dirty="0" smtClean="0"/>
              <a:t>Gennem de sidste tre årtier er energiforbruget pr. </a:t>
            </a:r>
            <a:r>
              <a:rPr lang="da-DK" sz="2800" dirty="0" err="1" smtClean="0"/>
              <a:t>stiplads</a:t>
            </a:r>
            <a:r>
              <a:rPr lang="da-DK" sz="2800" dirty="0" smtClean="0"/>
              <a:t> blevet halveret hvert årti.</a:t>
            </a:r>
          </a:p>
          <a:p>
            <a:pPr>
              <a:buFont typeface="Times" pitchFamily="18" charset="0"/>
              <a:buNone/>
            </a:pPr>
            <a:endParaRPr lang="da-DK" sz="2000" dirty="0" smtClean="0"/>
          </a:p>
          <a:p>
            <a:pPr>
              <a:buFont typeface="Times" pitchFamily="18" charset="0"/>
              <a:buNone/>
            </a:pPr>
            <a:r>
              <a:rPr lang="da-DK" sz="2600" b="1" dirty="0" smtClean="0"/>
              <a:t>Årti	Nyudvikling				</a:t>
            </a:r>
            <a:r>
              <a:rPr lang="da-DK" sz="2600" b="1" dirty="0" err="1" smtClean="0"/>
              <a:t>kWh/stiplads/år</a:t>
            </a:r>
            <a:endParaRPr lang="da-DK" sz="2600" b="1" dirty="0" smtClean="0"/>
          </a:p>
          <a:p>
            <a:pPr>
              <a:buFont typeface="Times" pitchFamily="18" charset="0"/>
              <a:buNone/>
            </a:pPr>
            <a:r>
              <a:rPr lang="da-DK" sz="2600" dirty="0" smtClean="0"/>
              <a:t>1980	Aerodynamiske skorstene			  30</a:t>
            </a:r>
          </a:p>
          <a:p>
            <a:pPr>
              <a:buFont typeface="Times" pitchFamily="18" charset="0"/>
              <a:buNone/>
            </a:pPr>
            <a:r>
              <a:rPr lang="da-DK" sz="2600" dirty="0" smtClean="0"/>
              <a:t>1990	</a:t>
            </a:r>
            <a:r>
              <a:rPr lang="da-DK" sz="2600" dirty="0" err="1" smtClean="0"/>
              <a:t>MultiStep</a:t>
            </a:r>
            <a:r>
              <a:rPr lang="da-DK" sz="2600" baseline="30000" dirty="0" smtClean="0"/>
              <a:t>®</a:t>
            </a:r>
            <a:r>
              <a:rPr lang="da-DK" sz="2600" dirty="0" smtClean="0"/>
              <a:t> </a:t>
            </a:r>
            <a:r>
              <a:rPr lang="da-DK" sz="2600" dirty="0" err="1" smtClean="0"/>
              <a:t>udsugsprincip</a:t>
            </a:r>
            <a:r>
              <a:rPr lang="da-DK" sz="2600" dirty="0" smtClean="0"/>
              <a:t> lanceres		  20</a:t>
            </a:r>
          </a:p>
          <a:p>
            <a:pPr>
              <a:buNone/>
            </a:pPr>
            <a:r>
              <a:rPr lang="da-DK" sz="2600" dirty="0" smtClean="0"/>
              <a:t>2000	 DA 600 LPC i kombination med </a:t>
            </a:r>
            <a:r>
              <a:rPr lang="da-DK" sz="2600" dirty="0" err="1" smtClean="0"/>
              <a:t>MultiStep</a:t>
            </a:r>
            <a:r>
              <a:rPr lang="da-DK" sz="2600" baseline="30000" dirty="0" smtClean="0"/>
              <a:t> ®   </a:t>
            </a:r>
            <a:r>
              <a:rPr lang="da-DK" sz="2600" dirty="0" smtClean="0"/>
              <a:t>10</a:t>
            </a:r>
          </a:p>
          <a:p>
            <a:pPr>
              <a:buFont typeface="Times" pitchFamily="18" charset="0"/>
              <a:buNone/>
            </a:pPr>
            <a:r>
              <a:rPr lang="da-DK" sz="2000" dirty="0" smtClean="0"/>
              <a:t>		</a:t>
            </a:r>
          </a:p>
          <a:p>
            <a:pPr>
              <a:buFont typeface="Times" pitchFamily="18" charset="0"/>
              <a:buNone/>
            </a:pPr>
            <a:endParaRPr lang="da-DK" sz="2000" dirty="0" smtClean="0"/>
          </a:p>
          <a:p>
            <a:endParaRPr lang="da-D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lede 4" descr="DA 600 skorst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666750"/>
            <a:ext cx="267493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xfrm>
            <a:off x="123825" y="90488"/>
            <a:ext cx="9020175" cy="404812"/>
          </a:xfrm>
        </p:spPr>
        <p:txBody>
          <a:bodyPr/>
          <a:lstStyle/>
          <a:p>
            <a:pPr eaLnBrk="1" hangingPunct="1"/>
            <a:r>
              <a:rPr lang="da-DK" dirty="0" smtClean="0"/>
              <a:t>DA 600 LPC ventilator optimeret i skorsten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01675" y="1065213"/>
            <a:ext cx="3878263" cy="4830762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endParaRPr lang="da-DK" dirty="0" smtClean="0"/>
          </a:p>
          <a:p>
            <a:pPr eaLnBrk="1" hangingPunct="1"/>
            <a:r>
              <a:rPr lang="da-DK" sz="3200" dirty="0" smtClean="0"/>
              <a:t>Min. 40 % reduktion af energiforbrug</a:t>
            </a:r>
          </a:p>
          <a:p>
            <a:pPr eaLnBrk="1" hangingPunct="1"/>
            <a:r>
              <a:rPr lang="da-DK" sz="3200" dirty="0" smtClean="0"/>
              <a:t>Lavt støjniveau</a:t>
            </a:r>
          </a:p>
          <a:p>
            <a:pPr eaLnBrk="1" hangingPunct="1"/>
            <a:r>
              <a:rPr lang="da-DK" sz="3200" dirty="0" smtClean="0"/>
              <a:t>Ikke vindfølsom (trykstærk)</a:t>
            </a:r>
          </a:p>
          <a:p>
            <a:pPr eaLnBrk="1" hangingPunct="1"/>
            <a:r>
              <a:rPr lang="da-DK" sz="3200" dirty="0" smtClean="0"/>
              <a:t>Kort tilbagebetalingstid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691188" y="3417888"/>
            <a:ext cx="2236787" cy="129063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DA 600 skorsten - optimeret som enhed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673100"/>
            <a:ext cx="3878263" cy="3667125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da-DK" b="1" dirty="0" smtClean="0"/>
              <a:t>Tidligere løsning: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eaLnBrk="1" hangingPunct="1">
              <a:defRPr/>
            </a:pPr>
            <a:r>
              <a:rPr lang="da-DK" dirty="0" smtClean="0"/>
              <a:t>Optimeret DA 600 skorsten</a:t>
            </a:r>
          </a:p>
          <a:p>
            <a:pPr eaLnBrk="1" hangingPunct="1">
              <a:defRPr/>
            </a:pPr>
            <a:r>
              <a:rPr lang="da-DK" dirty="0" smtClean="0"/>
              <a:t>Valg af standardvinge</a:t>
            </a:r>
          </a:p>
          <a:p>
            <a:pPr eaLnBrk="1" hangingPunct="1">
              <a:defRPr/>
            </a:pPr>
            <a:r>
              <a:rPr lang="da-DK" dirty="0" smtClean="0"/>
              <a:t>Valg af standard motor</a:t>
            </a:r>
          </a:p>
          <a:p>
            <a:pPr eaLnBrk="1" hangingPunct="1">
              <a:defRPr/>
            </a:pPr>
            <a:r>
              <a:rPr lang="da-DK" dirty="0" smtClean="0"/>
              <a:t>Valg af frekvensomformer</a:t>
            </a:r>
          </a:p>
          <a:p>
            <a:pPr eaLnBrk="1" hangingPunct="1">
              <a:defRPr/>
            </a:pPr>
            <a:endParaRPr lang="da-DK" dirty="0" smtClean="0"/>
          </a:p>
          <a:p>
            <a:pPr eaLnBrk="1" hangingPunct="1">
              <a:defRPr/>
            </a:pPr>
            <a:endParaRPr lang="da-DK" dirty="0" smtClean="0"/>
          </a:p>
          <a:p>
            <a:pPr eaLnBrk="1" hangingPunct="1">
              <a:defRPr/>
            </a:pPr>
            <a:endParaRPr lang="da-DK" dirty="0" smtClean="0"/>
          </a:p>
          <a:p>
            <a:pPr eaLnBrk="1" hangingPunct="1">
              <a:defRPr/>
            </a:pPr>
            <a:r>
              <a:rPr lang="da-DK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Energirigtig løsning</a:t>
            </a:r>
            <a:endParaRPr lang="da-DK" dirty="0" smtClean="0"/>
          </a:p>
          <a:p>
            <a:pPr eaLnBrk="1" hangingPunct="1">
              <a:defRPr/>
            </a:pPr>
            <a:endParaRPr lang="da-DK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91025" y="635000"/>
            <a:ext cx="45481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None/>
              <a:defRPr/>
            </a:pPr>
            <a:r>
              <a:rPr lang="da-DK" b="1" kern="0" dirty="0">
                <a:latin typeface="+mn-lt"/>
                <a:cs typeface="+mn-cs"/>
              </a:rPr>
              <a:t>Løsning med DA 600 LPC ventilator:</a:t>
            </a: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r>
              <a:rPr lang="da-DK" kern="0" dirty="0">
                <a:latin typeface="+mn-lt"/>
                <a:cs typeface="+mn-cs"/>
              </a:rPr>
              <a:t>Optimeret DA 600 skorsten</a:t>
            </a: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r>
              <a:rPr lang="da-DK" kern="0" dirty="0">
                <a:latin typeface="+mn-lt"/>
                <a:cs typeface="+mn-cs"/>
              </a:rPr>
              <a:t>Udvikling af vinge til skorsten</a:t>
            </a: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r>
              <a:rPr lang="da-DK" kern="0" dirty="0" smtClean="0">
                <a:latin typeface="+mn-lt"/>
                <a:cs typeface="+mn-cs"/>
              </a:rPr>
              <a:t>Udvikling </a:t>
            </a:r>
            <a:r>
              <a:rPr lang="da-DK" kern="0" dirty="0">
                <a:latin typeface="+mn-lt"/>
                <a:cs typeface="+mn-cs"/>
              </a:rPr>
              <a:t>af motor til vinge</a:t>
            </a: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r>
              <a:rPr lang="da-DK" kern="0" dirty="0">
                <a:latin typeface="+mn-lt"/>
                <a:cs typeface="+mn-cs"/>
              </a:rPr>
              <a:t>Udvikling af styring til motor</a:t>
            </a: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defRPr/>
            </a:pPr>
            <a:endParaRPr lang="da-DK" kern="0" dirty="0">
              <a:latin typeface="+mn-lt"/>
              <a:cs typeface="+mn-cs"/>
            </a:endParaRP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endParaRPr lang="da-DK" kern="0" dirty="0">
              <a:latin typeface="+mn-lt"/>
              <a:cs typeface="+mn-cs"/>
            </a:endParaRP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endParaRPr lang="da-DK" kern="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188913" indent="-188913">
              <a:spcAft>
                <a:spcPct val="50000"/>
              </a:spcAft>
              <a:buClr>
                <a:srgbClr val="003366"/>
              </a:buClr>
              <a:buSzPct val="120000"/>
              <a:buFont typeface="Times" pitchFamily="18" charset="0"/>
              <a:buChar char="•"/>
              <a:defRPr/>
            </a:pPr>
            <a:r>
              <a:rPr lang="da-DK" kern="0" dirty="0">
                <a:solidFill>
                  <a:srgbClr val="00B050"/>
                </a:solidFill>
                <a:latin typeface="+mn-lt"/>
                <a:cs typeface="+mn-cs"/>
              </a:rPr>
              <a:t>Lavenergiløsning – baseret på DA 600 LPC ventilator</a:t>
            </a:r>
          </a:p>
        </p:txBody>
      </p:sp>
      <p:sp>
        <p:nvSpPr>
          <p:cNvPr id="5125" name="Nedadgående pil 6"/>
          <p:cNvSpPr>
            <a:spLocks noChangeArrowheads="1"/>
          </p:cNvSpPr>
          <p:nvPr/>
        </p:nvSpPr>
        <p:spPr bwMode="auto">
          <a:xfrm>
            <a:off x="2043113" y="3983038"/>
            <a:ext cx="685800" cy="1028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  <p:sp>
        <p:nvSpPr>
          <p:cNvPr id="5126" name="Nedadgående pil 7"/>
          <p:cNvSpPr>
            <a:spLocks noChangeArrowheads="1"/>
          </p:cNvSpPr>
          <p:nvPr/>
        </p:nvSpPr>
        <p:spPr bwMode="auto">
          <a:xfrm>
            <a:off x="5797550" y="4043363"/>
            <a:ext cx="685800" cy="102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 600 LPC i forhold til alternative løsninger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2238" y="1624013"/>
          <a:ext cx="8762455" cy="3821374"/>
        </p:xfrm>
        <a:graphic>
          <a:graphicData uri="http://schemas.openxmlformats.org/drawingml/2006/table">
            <a:tbl>
              <a:tblPr/>
              <a:tblGrid>
                <a:gridCol w="1199255"/>
                <a:gridCol w="1497475"/>
                <a:gridCol w="1209588"/>
                <a:gridCol w="1216701"/>
                <a:gridCol w="1512368"/>
                <a:gridCol w="913923"/>
                <a:gridCol w="1213145"/>
              </a:tblGrid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Undertryk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 </a:t>
                      </a:r>
                      <a:r>
                        <a:rPr lang="da-DK" sz="2000" b="0" i="0" u="none" strike="noStrike" dirty="0" smtClean="0">
                          <a:latin typeface="Arial"/>
                        </a:rPr>
                        <a:t>Ydelse</a:t>
                      </a:r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 </a:t>
                      </a:r>
                      <a:r>
                        <a:rPr lang="da-DK" sz="2000" b="0" i="0" u="none" strike="noStrike" dirty="0" smtClean="0">
                          <a:latin typeface="Arial"/>
                        </a:rPr>
                        <a:t>Specifik </a:t>
                      </a:r>
                      <a:r>
                        <a:rPr lang="da-DK" sz="2000" b="0" i="0" u="none" strike="noStrike" dirty="0">
                          <a:latin typeface="Arial"/>
                        </a:rPr>
                        <a:t>energi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71468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Pa.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 </a:t>
                      </a:r>
                      <a:r>
                        <a:rPr lang="da-DK" sz="2000" b="0" i="0" u="none" strike="noStrike" dirty="0" smtClean="0">
                          <a:latin typeface="Arial"/>
                        </a:rPr>
                        <a:t>m</a:t>
                      </a:r>
                      <a:r>
                        <a:rPr lang="da-DK" sz="2000" b="0" i="0" u="none" strike="noStrike" baseline="30000" dirty="0" smtClean="0">
                          <a:latin typeface="Arial"/>
                        </a:rPr>
                        <a:t>3</a:t>
                      </a:r>
                      <a:r>
                        <a:rPr lang="da-DK" sz="2000" b="0" i="0" u="none" strike="noStrike" dirty="0" smtClean="0">
                          <a:latin typeface="Arial"/>
                        </a:rPr>
                        <a:t>/time</a:t>
                      </a:r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 </a:t>
                      </a:r>
                      <a:r>
                        <a:rPr lang="da-DK" sz="2000" b="0" i="0" u="none" strike="noStrike" dirty="0" smtClean="0">
                          <a:latin typeface="Arial"/>
                        </a:rPr>
                        <a:t>Wh/1000m</a:t>
                      </a:r>
                      <a:r>
                        <a:rPr lang="da-DK" sz="2000" b="0" i="0" u="none" strike="noStrike" baseline="30000" dirty="0" smtClean="0">
                          <a:latin typeface="Arial"/>
                        </a:rPr>
                        <a:t>3</a:t>
                      </a:r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818866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DA 600 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LPC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ECT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632-6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ETA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Vent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DA 600 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LPC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ECT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632-6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ETA</a:t>
                      </a:r>
                    </a:p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Vent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13040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13560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13090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latin typeface="Arial"/>
                        </a:rPr>
                        <a:t>12550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13010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12480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latin typeface="Arial"/>
                        </a:rPr>
                        <a:t>12300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12450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latin typeface="Arial"/>
                        </a:rPr>
                        <a:t>11900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11970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11480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latin typeface="Arial"/>
                        </a:rPr>
                        <a:t>11310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10660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90488"/>
            <a:ext cx="8886825" cy="404812"/>
          </a:xfrm>
        </p:spPr>
        <p:txBody>
          <a:bodyPr/>
          <a:lstStyle/>
          <a:p>
            <a:pPr eaLnBrk="1" hangingPunct="1"/>
            <a:r>
              <a:rPr lang="da-DK" dirty="0" smtClean="0"/>
              <a:t>DA 600 LPC - lav vindfølsomhed (meget trykstabil)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955343" y="586854"/>
            <a:ext cx="6837529" cy="5677467"/>
            <a:chOff x="3298351" y="1453060"/>
            <a:chExt cx="5381625" cy="4743450"/>
          </a:xfrm>
        </p:grpSpPr>
        <p:graphicFrame>
          <p:nvGraphicFramePr>
            <p:cNvPr id="7" name="Chart 1"/>
            <p:cNvGraphicFramePr>
              <a:graphicFrameLocks/>
            </p:cNvGraphicFramePr>
            <p:nvPr/>
          </p:nvGraphicFramePr>
          <p:xfrm>
            <a:off x="3298351" y="1453060"/>
            <a:ext cx="5381625" cy="4743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kstboks 4"/>
            <p:cNvSpPr txBox="1"/>
            <p:nvPr/>
          </p:nvSpPr>
          <p:spPr>
            <a:xfrm>
              <a:off x="7287906" y="2388358"/>
              <a:ext cx="117370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DA 600 LPC</a:t>
              </a:r>
              <a:endParaRPr lang="da-DK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3011798" y="637574"/>
          <a:ext cx="5768068" cy="563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kstboks 36"/>
          <p:cNvSpPr txBox="1"/>
          <p:nvPr/>
        </p:nvSpPr>
        <p:spPr>
          <a:xfrm>
            <a:off x="7302500" y="2090738"/>
            <a:ext cx="520700" cy="3063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0070C0"/>
                </a:solidFill>
                <a:latin typeface="+mn-lt"/>
                <a:cs typeface="+mn-cs"/>
              </a:rPr>
              <a:t>ETA</a:t>
            </a:r>
          </a:p>
        </p:txBody>
      </p:sp>
      <p:sp>
        <p:nvSpPr>
          <p:cNvPr id="38" name="Tekstboks 37"/>
          <p:cNvSpPr txBox="1"/>
          <p:nvPr/>
        </p:nvSpPr>
        <p:spPr>
          <a:xfrm>
            <a:off x="7264400" y="2952750"/>
            <a:ext cx="1192213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FF0000"/>
                </a:solidFill>
                <a:latin typeface="+mn-lt"/>
                <a:cs typeface="+mn-cs"/>
              </a:rPr>
              <a:t>SKOV LPCT</a:t>
            </a:r>
          </a:p>
        </p:txBody>
      </p:sp>
      <p:grpSp>
        <p:nvGrpSpPr>
          <p:cNvPr id="2" name="Gruppe 54"/>
          <p:cNvGrpSpPr>
            <a:grpSpLocks/>
          </p:cNvGrpSpPr>
          <p:nvPr/>
        </p:nvGrpSpPr>
        <p:grpSpPr bwMode="auto">
          <a:xfrm>
            <a:off x="259307" y="3389313"/>
            <a:ext cx="6004968" cy="350837"/>
            <a:chOff x="232014" y="2543033"/>
            <a:chExt cx="6251060" cy="350294"/>
          </a:xfrm>
        </p:grpSpPr>
        <p:cxnSp>
          <p:nvCxnSpPr>
            <p:cNvPr id="11282" name="Lige forbindelse 27"/>
            <p:cNvCxnSpPr>
              <a:cxnSpLocks noChangeShapeType="1"/>
            </p:cNvCxnSpPr>
            <p:nvPr/>
          </p:nvCxnSpPr>
          <p:spPr bwMode="auto">
            <a:xfrm rot="10800000" flipV="1">
              <a:off x="232014" y="2879673"/>
              <a:ext cx="6251060" cy="13654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41" name="Tekstboks 40"/>
            <p:cNvSpPr txBox="1"/>
            <p:nvPr/>
          </p:nvSpPr>
          <p:spPr>
            <a:xfrm>
              <a:off x="277796" y="2543033"/>
              <a:ext cx="2978603" cy="30730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0070C0"/>
                  </a:solidFill>
                  <a:latin typeface="+mn-lt"/>
                  <a:cs typeface="+mn-cs"/>
                </a:rPr>
                <a:t>Spjæld lukkes af hensyn til vind</a:t>
              </a:r>
            </a:p>
          </p:txBody>
        </p:sp>
      </p:grpSp>
      <p:grpSp>
        <p:nvGrpSpPr>
          <p:cNvPr id="3" name="Gruppe 47"/>
          <p:cNvGrpSpPr>
            <a:grpSpLocks/>
          </p:cNvGrpSpPr>
          <p:nvPr/>
        </p:nvGrpSpPr>
        <p:grpSpPr bwMode="auto">
          <a:xfrm>
            <a:off x="313899" y="4357688"/>
            <a:ext cx="4585126" cy="514350"/>
            <a:chOff x="245665" y="3853218"/>
            <a:chExt cx="4257495" cy="404882"/>
          </a:xfrm>
        </p:grpSpPr>
        <p:cxnSp>
          <p:nvCxnSpPr>
            <p:cNvPr id="11280" name="Lige forbindelse 28"/>
            <p:cNvCxnSpPr>
              <a:cxnSpLocks noChangeShapeType="1"/>
            </p:cNvCxnSpPr>
            <p:nvPr/>
          </p:nvCxnSpPr>
          <p:spPr bwMode="auto">
            <a:xfrm rot="10800000" flipV="1">
              <a:off x="245665" y="4231227"/>
              <a:ext cx="4257495" cy="26873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42" name="Tekstboks 41"/>
            <p:cNvSpPr txBox="1"/>
            <p:nvPr/>
          </p:nvSpPr>
          <p:spPr>
            <a:xfrm>
              <a:off x="290548" y="3853218"/>
              <a:ext cx="2711524" cy="24227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FF0000"/>
                  </a:solidFill>
                  <a:latin typeface="+mn-lt"/>
                  <a:cs typeface="+mn-cs"/>
                </a:rPr>
                <a:t>Spjæld lukkes af hensyn til vind</a:t>
              </a:r>
            </a:p>
          </p:txBody>
        </p:sp>
      </p:grpSp>
      <p:grpSp>
        <p:nvGrpSpPr>
          <p:cNvPr id="4" name="Gruppe 54"/>
          <p:cNvGrpSpPr>
            <a:grpSpLocks/>
          </p:cNvGrpSpPr>
          <p:nvPr/>
        </p:nvGrpSpPr>
        <p:grpSpPr bwMode="auto">
          <a:xfrm>
            <a:off x="259307" y="1917700"/>
            <a:ext cx="6060531" cy="623888"/>
            <a:chOff x="216846" y="2543033"/>
            <a:chExt cx="6251060" cy="622826"/>
          </a:xfrm>
        </p:grpSpPr>
        <p:cxnSp>
          <p:nvCxnSpPr>
            <p:cNvPr id="11278" name="Lige forbindelse 27"/>
            <p:cNvCxnSpPr>
              <a:cxnSpLocks noChangeShapeType="1"/>
            </p:cNvCxnSpPr>
            <p:nvPr/>
          </p:nvCxnSpPr>
          <p:spPr bwMode="auto">
            <a:xfrm rot="10800000" flipV="1">
              <a:off x="216846" y="3152205"/>
              <a:ext cx="6251060" cy="13654"/>
            </a:xfrm>
            <a:prstGeom prst="line">
              <a:avLst/>
            </a:prstGeom>
            <a:noFill/>
            <a:ln w="25400" algn="ctr">
              <a:solidFill>
                <a:srgbClr val="00206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19" name="Tekstboks 18"/>
            <p:cNvSpPr txBox="1"/>
            <p:nvPr/>
          </p:nvSpPr>
          <p:spPr>
            <a:xfrm>
              <a:off x="278598" y="2543033"/>
              <a:ext cx="2984488" cy="30725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002060"/>
                  </a:solidFill>
                  <a:latin typeface="+mn-lt"/>
                  <a:cs typeface="+mn-cs"/>
                </a:rPr>
                <a:t>Spjæld lukkes af hensyn til vind</a:t>
              </a:r>
              <a:endParaRPr lang="da-DK" sz="1400" dirty="0">
                <a:solidFill>
                  <a:srgbClr val="00206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0" name="Tekstboks 19"/>
          <p:cNvSpPr txBox="1"/>
          <p:nvPr/>
        </p:nvSpPr>
        <p:spPr>
          <a:xfrm>
            <a:off x="6777038" y="1603375"/>
            <a:ext cx="1000125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002060"/>
                </a:solidFill>
                <a:latin typeface="+mn-lt"/>
                <a:cs typeface="+mn-cs"/>
              </a:rPr>
              <a:t>ECT632-6</a:t>
            </a:r>
          </a:p>
        </p:txBody>
      </p:sp>
      <p:sp>
        <p:nvSpPr>
          <p:cNvPr id="17" name="Kombinationstegning 16"/>
          <p:cNvSpPr>
            <a:spLocks/>
          </p:cNvSpPr>
          <p:nvPr/>
        </p:nvSpPr>
        <p:spPr bwMode="auto">
          <a:xfrm>
            <a:off x="4040188" y="1214438"/>
            <a:ext cx="4476750" cy="4545012"/>
          </a:xfrm>
          <a:custGeom>
            <a:avLst/>
            <a:gdLst>
              <a:gd name="T0" fmla="*/ 0 w 4476466"/>
              <a:gd name="T1" fmla="*/ 1324643 h 4544704"/>
              <a:gd name="T2" fmla="*/ 2198550 w 4476466"/>
              <a:gd name="T3" fmla="*/ 1338299 h 4544704"/>
              <a:gd name="T4" fmla="*/ 4465373 w 4476466"/>
              <a:gd name="T5" fmla="*/ 0 h 4544704"/>
              <a:gd name="T6" fmla="*/ 4479022 w 4476466"/>
              <a:gd name="T7" fmla="*/ 4533795 h 4544704"/>
              <a:gd name="T8" fmla="*/ 27314 w 4476466"/>
              <a:gd name="T9" fmla="*/ 4547476 h 4544704"/>
              <a:gd name="T10" fmla="*/ 0 w 4476466"/>
              <a:gd name="T11" fmla="*/ 1324643 h 45447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76466"/>
              <a:gd name="T19" fmla="*/ 0 h 4544704"/>
              <a:gd name="T20" fmla="*/ 4476466 w 4476466"/>
              <a:gd name="T21" fmla="*/ 4544704 h 45447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76466" h="4544704">
                <a:moveTo>
                  <a:pt x="0" y="1323833"/>
                </a:moveTo>
                <a:lnTo>
                  <a:pt x="2197290" y="1337480"/>
                </a:lnTo>
                <a:lnTo>
                  <a:pt x="4462818" y="0"/>
                </a:lnTo>
                <a:cubicBezTo>
                  <a:pt x="4467367" y="1510352"/>
                  <a:pt x="4471917" y="3020704"/>
                  <a:pt x="4476466" y="4531056"/>
                </a:cubicBezTo>
                <a:lnTo>
                  <a:pt x="27296" y="4544704"/>
                </a:lnTo>
                <a:cubicBezTo>
                  <a:pt x="22747" y="3471080"/>
                  <a:pt x="18197" y="2397457"/>
                  <a:pt x="0" y="1323833"/>
                </a:cubicBezTo>
                <a:close/>
              </a:path>
            </a:pathLst>
          </a:custGeom>
          <a:solidFill>
            <a:schemeClr val="accent1"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2" name="Kombinationstegning 21"/>
          <p:cNvSpPr>
            <a:spLocks/>
          </p:cNvSpPr>
          <p:nvPr/>
        </p:nvSpPr>
        <p:spPr bwMode="auto">
          <a:xfrm>
            <a:off x="4025900" y="1582738"/>
            <a:ext cx="4476750" cy="4149725"/>
          </a:xfrm>
          <a:custGeom>
            <a:avLst/>
            <a:gdLst>
              <a:gd name="T0" fmla="*/ 0 w 4476465"/>
              <a:gd name="T1" fmla="*/ 2132777 h 4148919"/>
              <a:gd name="T2" fmla="*/ 2253176 w 4476465"/>
              <a:gd name="T3" fmla="*/ 2105438 h 4148919"/>
              <a:gd name="T4" fmla="*/ 2990569 w 4476465"/>
              <a:gd name="T5" fmla="*/ 1517558 h 4148919"/>
              <a:gd name="T6" fmla="*/ 3946453 w 4476465"/>
              <a:gd name="T7" fmla="*/ 615229 h 4148919"/>
              <a:gd name="T8" fmla="*/ 4479022 w 4476465"/>
              <a:gd name="T9" fmla="*/ 0 h 4148919"/>
              <a:gd name="T10" fmla="*/ 4451724 w 4476465"/>
              <a:gd name="T11" fmla="*/ 4156182 h 4148919"/>
              <a:gd name="T12" fmla="*/ 13656 w 4476465"/>
              <a:gd name="T13" fmla="*/ 4156182 h 4148919"/>
              <a:gd name="T14" fmla="*/ 0 w 4476465"/>
              <a:gd name="T15" fmla="*/ 2132777 h 4148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6465"/>
              <a:gd name="T25" fmla="*/ 0 h 4148919"/>
              <a:gd name="T26" fmla="*/ 4476465 w 4476465"/>
              <a:gd name="T27" fmla="*/ 4148919 h 41489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6465" h="4148919">
                <a:moveTo>
                  <a:pt x="0" y="2129051"/>
                </a:moveTo>
                <a:lnTo>
                  <a:pt x="2251880" y="2101755"/>
                </a:lnTo>
                <a:lnTo>
                  <a:pt x="2988859" y="1514902"/>
                </a:lnTo>
                <a:lnTo>
                  <a:pt x="3944203" y="614149"/>
                </a:lnTo>
                <a:lnTo>
                  <a:pt x="4476465" y="0"/>
                </a:lnTo>
                <a:lnTo>
                  <a:pt x="4449170" y="4148919"/>
                </a:lnTo>
                <a:lnTo>
                  <a:pt x="13647" y="4148919"/>
                </a:lnTo>
                <a:cubicBezTo>
                  <a:pt x="18196" y="3475630"/>
                  <a:pt x="22746" y="2802340"/>
                  <a:pt x="0" y="2129051"/>
                </a:cubicBezTo>
                <a:close/>
              </a:path>
            </a:pathLst>
          </a:custGeom>
          <a:solidFill>
            <a:srgbClr val="0070C0">
              <a:alpha val="5019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4" name="Kombinationstegning 23"/>
          <p:cNvSpPr>
            <a:spLocks/>
          </p:cNvSpPr>
          <p:nvPr/>
        </p:nvSpPr>
        <p:spPr bwMode="auto">
          <a:xfrm>
            <a:off x="4040188" y="2470150"/>
            <a:ext cx="4516437" cy="3289300"/>
          </a:xfrm>
          <a:custGeom>
            <a:avLst/>
            <a:gdLst>
              <a:gd name="T0" fmla="*/ 0 w 4517409"/>
              <a:gd name="T1" fmla="*/ 2362287 h 3289110"/>
              <a:gd name="T2" fmla="*/ 994361 w 4517409"/>
              <a:gd name="T3" fmla="*/ 2334973 h 3289110"/>
              <a:gd name="T4" fmla="*/ 1798021 w 4517409"/>
              <a:gd name="T5" fmla="*/ 1966294 h 3289110"/>
              <a:gd name="T6" fmla="*/ 2874104 w 4517409"/>
              <a:gd name="T7" fmla="*/ 1269899 h 3289110"/>
              <a:gd name="T8" fmla="*/ 3582415 w 4517409"/>
              <a:gd name="T9" fmla="*/ 764670 h 3289110"/>
              <a:gd name="T10" fmla="*/ 4018297 w 4517409"/>
              <a:gd name="T11" fmla="*/ 436953 h 3289110"/>
              <a:gd name="T12" fmla="*/ 4508663 w 4517409"/>
              <a:gd name="T13" fmla="*/ 0 h 3289110"/>
              <a:gd name="T14" fmla="*/ 4481425 w 4517409"/>
              <a:gd name="T15" fmla="*/ 3290820 h 3289110"/>
              <a:gd name="T16" fmla="*/ 13621 w 4517409"/>
              <a:gd name="T17" fmla="*/ 3290820 h 3289110"/>
              <a:gd name="T18" fmla="*/ 0 w 4517409"/>
              <a:gd name="T19" fmla="*/ 2362287 h 32891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17409"/>
              <a:gd name="T31" fmla="*/ 0 h 3289110"/>
              <a:gd name="T32" fmla="*/ 4517409 w 4517409"/>
              <a:gd name="T33" fmla="*/ 3289110 h 32891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17409" h="3289110">
                <a:moveTo>
                  <a:pt x="0" y="2361062"/>
                </a:moveTo>
                <a:lnTo>
                  <a:pt x="996287" y="2333767"/>
                </a:lnTo>
                <a:lnTo>
                  <a:pt x="1801505" y="1965277"/>
                </a:lnTo>
                <a:lnTo>
                  <a:pt x="2879678" y="1269242"/>
                </a:lnTo>
                <a:lnTo>
                  <a:pt x="3589362" y="764274"/>
                </a:lnTo>
                <a:lnTo>
                  <a:pt x="4026090" y="436728"/>
                </a:lnTo>
                <a:lnTo>
                  <a:pt x="4517409" y="0"/>
                </a:lnTo>
                <a:lnTo>
                  <a:pt x="4490114" y="3289110"/>
                </a:lnTo>
                <a:lnTo>
                  <a:pt x="13648" y="3289110"/>
                </a:lnTo>
                <a:lnTo>
                  <a:pt x="0" y="236106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 dirty="0"/>
          </a:p>
        </p:txBody>
      </p:sp>
      <p:sp>
        <p:nvSpPr>
          <p:cNvPr id="11277" name="Tekstboks 20"/>
          <p:cNvSpPr txBox="1">
            <a:spLocks noChangeArrowheads="1"/>
          </p:cNvSpPr>
          <p:nvPr/>
        </p:nvSpPr>
        <p:spPr bwMode="auto">
          <a:xfrm>
            <a:off x="4598988" y="1897063"/>
            <a:ext cx="128753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 smtClean="0">
                <a:latin typeface="Arial" charset="0"/>
              </a:rPr>
              <a:t>DA600 LPC</a:t>
            </a:r>
            <a:endParaRPr lang="da-DK" sz="1600" dirty="0">
              <a:latin typeface="Arial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313899" y="559557"/>
            <a:ext cx="2934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+mn-lt"/>
              </a:rPr>
              <a:t>DA 600 LPC sammenholdt med </a:t>
            </a:r>
          </a:p>
          <a:p>
            <a:r>
              <a:rPr lang="da-DK" sz="2000" dirty="0" smtClean="0">
                <a:latin typeface="+mn-lt"/>
              </a:rPr>
              <a:t>ECT 632-6 og ECT 632-6 ETA (EC- teknologi)</a:t>
            </a:r>
            <a:endParaRPr lang="da-DK" sz="2000" dirty="0">
              <a:latin typeface="+mn-lt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90488"/>
            <a:ext cx="8307387" cy="404812"/>
          </a:xfrm>
        </p:spPr>
        <p:txBody>
          <a:bodyPr/>
          <a:lstStyle/>
          <a:p>
            <a:pPr eaLnBrk="1" hangingPunct="1"/>
            <a:r>
              <a:rPr lang="da-DK" dirty="0" smtClean="0"/>
              <a:t>DA 600 LPC strømforbrug 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4230802" y="4995081"/>
            <a:ext cx="21852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a-DK" sz="1800" dirty="0" smtClean="0">
                <a:solidFill>
                  <a:srgbClr val="FF0000"/>
                </a:solidFill>
                <a:latin typeface="+mj-lt"/>
              </a:rPr>
              <a:t>Energi DA 600 LPC</a:t>
            </a:r>
            <a:endParaRPr lang="da-DK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4164841" y="3864592"/>
            <a:ext cx="25229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a-DK" sz="1800" dirty="0" smtClean="0">
                <a:solidFill>
                  <a:srgbClr val="003366"/>
                </a:solidFill>
                <a:latin typeface="+mj-lt"/>
              </a:rPr>
              <a:t>Energi ECT 632-6 ETA</a:t>
            </a:r>
            <a:endParaRPr lang="da-DK" sz="18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4167115" y="2693159"/>
            <a:ext cx="2027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a-DK" sz="1800" dirty="0" smtClean="0">
                <a:solidFill>
                  <a:srgbClr val="FFCC99"/>
                </a:solidFill>
                <a:latin typeface="+mj-lt"/>
              </a:rPr>
              <a:t>Energi ECT 632-6</a:t>
            </a:r>
            <a:endParaRPr lang="da-DK" sz="1800" dirty="0">
              <a:solidFill>
                <a:srgbClr val="FFCC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633985"/>
            <a:ext cx="5762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117784"/>
            <a:ext cx="8226425" cy="404812"/>
          </a:xfrm>
        </p:spPr>
        <p:txBody>
          <a:bodyPr/>
          <a:lstStyle/>
          <a:p>
            <a:pPr eaLnBrk="1" hangingPunct="1"/>
            <a:r>
              <a:rPr lang="da-DK" dirty="0" smtClean="0"/>
              <a:t>DA 600 LPC strømforbrug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7505700" y="1978906"/>
            <a:ext cx="576263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 err="1">
                <a:solidFill>
                  <a:srgbClr val="00B050"/>
                </a:solidFill>
                <a:latin typeface="+mn-lt"/>
                <a:cs typeface="+mn-cs"/>
              </a:rPr>
              <a:t>Triac</a:t>
            </a:r>
            <a:endParaRPr lang="da-DK" sz="14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37" name="Tekstboks 36"/>
          <p:cNvSpPr txBox="1"/>
          <p:nvPr/>
        </p:nvSpPr>
        <p:spPr>
          <a:xfrm>
            <a:off x="7521575" y="2582156"/>
            <a:ext cx="920750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0070C0"/>
                </a:solidFill>
                <a:latin typeface="+mn-lt"/>
                <a:cs typeface="+mn-cs"/>
              </a:rPr>
              <a:t>Frekvens</a:t>
            </a:r>
          </a:p>
        </p:txBody>
      </p:sp>
      <p:sp>
        <p:nvSpPr>
          <p:cNvPr id="38" name="Tekstboks 37"/>
          <p:cNvSpPr txBox="1"/>
          <p:nvPr/>
        </p:nvSpPr>
        <p:spPr>
          <a:xfrm>
            <a:off x="7551738" y="3361618"/>
            <a:ext cx="1084262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FF0000"/>
                </a:solidFill>
                <a:latin typeface="+mn-lt"/>
                <a:cs typeface="+mn-cs"/>
              </a:rPr>
              <a:t>SKOV LPC</a:t>
            </a:r>
          </a:p>
        </p:txBody>
      </p:sp>
      <p:sp>
        <p:nvSpPr>
          <p:cNvPr id="39" name="Tekstboks 38"/>
          <p:cNvSpPr txBox="1"/>
          <p:nvPr/>
        </p:nvSpPr>
        <p:spPr>
          <a:xfrm>
            <a:off x="684213" y="1967793"/>
            <a:ext cx="185737" cy="3079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a-DK" sz="14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grpSp>
        <p:nvGrpSpPr>
          <p:cNvPr id="2" name="Gruppe 45"/>
          <p:cNvGrpSpPr>
            <a:grpSpLocks/>
          </p:cNvGrpSpPr>
          <p:nvPr/>
        </p:nvGrpSpPr>
        <p:grpSpPr bwMode="auto">
          <a:xfrm>
            <a:off x="288925" y="2077331"/>
            <a:ext cx="6875463" cy="325437"/>
            <a:chOff x="288877" y="1858370"/>
            <a:chExt cx="6876197" cy="325271"/>
          </a:xfrm>
        </p:grpSpPr>
        <p:cxnSp>
          <p:nvCxnSpPr>
            <p:cNvPr id="14365" name="Lige forbindelse 24"/>
            <p:cNvCxnSpPr>
              <a:cxnSpLocks noChangeShapeType="1"/>
            </p:cNvCxnSpPr>
            <p:nvPr/>
          </p:nvCxnSpPr>
          <p:spPr bwMode="auto">
            <a:xfrm rot="10800000" flipV="1">
              <a:off x="313900" y="2142699"/>
              <a:ext cx="6851174" cy="40942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40" name="Tekstboks 39"/>
            <p:cNvSpPr txBox="1"/>
            <p:nvPr/>
          </p:nvSpPr>
          <p:spPr>
            <a:xfrm>
              <a:off x="288877" y="1858370"/>
              <a:ext cx="2685638" cy="3076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00B050"/>
                  </a:solidFill>
                  <a:latin typeface="+mn-lt"/>
                  <a:cs typeface="+mn-cs"/>
                </a:rPr>
                <a:t>Spjæld lukkes af hensyn til vind</a:t>
              </a:r>
            </a:p>
          </p:txBody>
        </p:sp>
      </p:grpSp>
      <p:grpSp>
        <p:nvGrpSpPr>
          <p:cNvPr id="3" name="Gruppe 54"/>
          <p:cNvGrpSpPr>
            <a:grpSpLocks/>
          </p:cNvGrpSpPr>
          <p:nvPr/>
        </p:nvGrpSpPr>
        <p:grpSpPr bwMode="auto">
          <a:xfrm>
            <a:off x="231775" y="2761543"/>
            <a:ext cx="6989763" cy="352425"/>
            <a:chOff x="232012" y="2543033"/>
            <a:chExt cx="6989930" cy="352568"/>
          </a:xfrm>
        </p:grpSpPr>
        <p:cxnSp>
          <p:nvCxnSpPr>
            <p:cNvPr id="14363" name="Lige forbindelse 27"/>
            <p:cNvCxnSpPr>
              <a:cxnSpLocks noChangeShapeType="1"/>
            </p:cNvCxnSpPr>
            <p:nvPr/>
          </p:nvCxnSpPr>
          <p:spPr bwMode="auto">
            <a:xfrm rot="10800000">
              <a:off x="232012" y="2893325"/>
              <a:ext cx="6989930" cy="2276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41" name="Tekstboks 40"/>
            <p:cNvSpPr txBox="1"/>
            <p:nvPr/>
          </p:nvSpPr>
          <p:spPr>
            <a:xfrm>
              <a:off x="278051" y="2543033"/>
              <a:ext cx="2685415" cy="30790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0070C0"/>
                  </a:solidFill>
                  <a:latin typeface="+mn-lt"/>
                  <a:cs typeface="+mn-cs"/>
                </a:rPr>
                <a:t>Spjæld lukkes af hensyn til vind</a:t>
              </a:r>
            </a:p>
          </p:txBody>
        </p:sp>
      </p:grpSp>
      <p:grpSp>
        <p:nvGrpSpPr>
          <p:cNvPr id="4" name="Gruppe 47"/>
          <p:cNvGrpSpPr>
            <a:grpSpLocks/>
          </p:cNvGrpSpPr>
          <p:nvPr/>
        </p:nvGrpSpPr>
        <p:grpSpPr bwMode="auto">
          <a:xfrm>
            <a:off x="246063" y="4071231"/>
            <a:ext cx="5627687" cy="404812"/>
            <a:chOff x="245661" y="3853218"/>
            <a:chExt cx="5627423" cy="404883"/>
          </a:xfrm>
        </p:grpSpPr>
        <p:cxnSp>
          <p:nvCxnSpPr>
            <p:cNvPr id="14361" name="Lige forbindelse 28"/>
            <p:cNvCxnSpPr>
              <a:cxnSpLocks noChangeShapeType="1"/>
            </p:cNvCxnSpPr>
            <p:nvPr/>
          </p:nvCxnSpPr>
          <p:spPr bwMode="auto">
            <a:xfrm rot="10800000" flipV="1">
              <a:off x="245661" y="4249005"/>
              <a:ext cx="5627423" cy="9096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prstDash val="dash"/>
              <a:round/>
              <a:headEnd type="triangle" w="lg" len="lg"/>
              <a:tailEnd/>
            </a:ln>
          </p:spPr>
        </p:cxnSp>
        <p:sp>
          <p:nvSpPr>
            <p:cNvPr id="42" name="Tekstboks 41"/>
            <p:cNvSpPr txBox="1"/>
            <p:nvPr/>
          </p:nvSpPr>
          <p:spPr>
            <a:xfrm>
              <a:off x="291696" y="3853218"/>
              <a:ext cx="2685225" cy="3078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400" dirty="0" smtClean="0">
                  <a:solidFill>
                    <a:srgbClr val="FF0000"/>
                  </a:solidFill>
                  <a:latin typeface="+mj-lt"/>
                </a:rPr>
                <a:t>Spjæld lukkes af hensyn til vind</a:t>
              </a:r>
            </a:p>
          </p:txBody>
        </p:sp>
      </p:grpSp>
      <p:grpSp>
        <p:nvGrpSpPr>
          <p:cNvPr id="5" name="Gruppe 61"/>
          <p:cNvGrpSpPr>
            <a:grpSpLocks/>
          </p:cNvGrpSpPr>
          <p:nvPr/>
        </p:nvGrpSpPr>
        <p:grpSpPr bwMode="auto">
          <a:xfrm>
            <a:off x="4325938" y="1556631"/>
            <a:ext cx="4462462" cy="3752850"/>
            <a:chOff x="4326340" y="1337481"/>
            <a:chExt cx="4462818" cy="3753134"/>
          </a:xfrm>
        </p:grpSpPr>
        <p:sp>
          <p:nvSpPr>
            <p:cNvPr id="14359" name="Kombinationstegning 48"/>
            <p:cNvSpPr>
              <a:spLocks/>
            </p:cNvSpPr>
            <p:nvPr/>
          </p:nvSpPr>
          <p:spPr bwMode="auto">
            <a:xfrm>
              <a:off x="4326340" y="1337481"/>
              <a:ext cx="4462818" cy="3753134"/>
            </a:xfrm>
            <a:custGeom>
              <a:avLst/>
              <a:gdLst>
                <a:gd name="T0" fmla="*/ 27296 w 4462818"/>
                <a:gd name="T1" fmla="*/ 805218 h 3753134"/>
                <a:gd name="T2" fmla="*/ 2770497 w 4462818"/>
                <a:gd name="T3" fmla="*/ 818865 h 3753134"/>
                <a:gd name="T4" fmla="*/ 4435522 w 4462818"/>
                <a:gd name="T5" fmla="*/ 0 h 3753134"/>
                <a:gd name="T6" fmla="*/ 4462818 w 4462818"/>
                <a:gd name="T7" fmla="*/ 3753134 h 3753134"/>
                <a:gd name="T8" fmla="*/ 0 w 4462818"/>
                <a:gd name="T9" fmla="*/ 3753134 h 3753134"/>
                <a:gd name="T10" fmla="*/ 27296 w 4462818"/>
                <a:gd name="T11" fmla="*/ 805218 h 3753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2818"/>
                <a:gd name="T19" fmla="*/ 0 h 3753134"/>
                <a:gd name="T20" fmla="*/ 4462818 w 4462818"/>
                <a:gd name="T21" fmla="*/ 3753134 h 3753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2818" h="3753134">
                  <a:moveTo>
                    <a:pt x="27296" y="805218"/>
                  </a:moveTo>
                  <a:lnTo>
                    <a:pt x="2770496" y="818865"/>
                  </a:lnTo>
                  <a:lnTo>
                    <a:pt x="4435523" y="0"/>
                  </a:lnTo>
                  <a:lnTo>
                    <a:pt x="4462818" y="3753134"/>
                  </a:lnTo>
                  <a:lnTo>
                    <a:pt x="0" y="3753134"/>
                  </a:lnTo>
                  <a:cubicBezTo>
                    <a:pt x="4549" y="2770495"/>
                    <a:pt x="9099" y="1787857"/>
                    <a:pt x="27296" y="805218"/>
                  </a:cubicBezTo>
                  <a:close/>
                </a:path>
              </a:pathLst>
            </a:custGeom>
            <a:solidFill>
              <a:srgbClr val="00B050">
                <a:alpha val="50195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Tekstboks 56"/>
            <p:cNvSpPr txBox="1"/>
            <p:nvPr/>
          </p:nvSpPr>
          <p:spPr>
            <a:xfrm>
              <a:off x="4677205" y="2288465"/>
              <a:ext cx="1877652" cy="36936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800" dirty="0" smtClean="0">
                  <a:solidFill>
                    <a:srgbClr val="00B050"/>
                  </a:solidFill>
                  <a:latin typeface="+mn-lt"/>
                  <a:cs typeface="+mn-cs"/>
                </a:rPr>
                <a:t>Energi DA 600-3</a:t>
              </a:r>
              <a:endParaRPr lang="da-DK" sz="1800" dirty="0">
                <a:solidFill>
                  <a:srgbClr val="00B05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" name="Gruppe 62"/>
          <p:cNvGrpSpPr>
            <a:grpSpLocks/>
          </p:cNvGrpSpPr>
          <p:nvPr/>
        </p:nvGrpSpPr>
        <p:grpSpPr bwMode="auto">
          <a:xfrm>
            <a:off x="4340225" y="1720143"/>
            <a:ext cx="4462463" cy="3575050"/>
            <a:chOff x="4339988" y="1501254"/>
            <a:chExt cx="4462818" cy="3575713"/>
          </a:xfrm>
        </p:grpSpPr>
        <p:sp>
          <p:nvSpPr>
            <p:cNvPr id="14357" name="Kombinationstegning 49"/>
            <p:cNvSpPr>
              <a:spLocks/>
            </p:cNvSpPr>
            <p:nvPr/>
          </p:nvSpPr>
          <p:spPr bwMode="auto">
            <a:xfrm>
              <a:off x="4339988" y="1501254"/>
              <a:ext cx="4462818" cy="3575713"/>
            </a:xfrm>
            <a:custGeom>
              <a:avLst/>
              <a:gdLst>
                <a:gd name="T0" fmla="*/ 13648 w 4462818"/>
                <a:gd name="T1" fmla="*/ 1364791 h 3575713"/>
                <a:gd name="T2" fmla="*/ 2825087 w 4462818"/>
                <a:gd name="T3" fmla="*/ 1392086 h 3575713"/>
                <a:gd name="T4" fmla="*/ 3234519 w 4462818"/>
                <a:gd name="T5" fmla="*/ 1105483 h 3575713"/>
                <a:gd name="T6" fmla="*/ 3589361 w 4462818"/>
                <a:gd name="T7" fmla="*/ 805218 h 3575713"/>
                <a:gd name="T8" fmla="*/ 4026091 w 4462818"/>
                <a:gd name="T9" fmla="*/ 395785 h 3575713"/>
                <a:gd name="T10" fmla="*/ 4462818 w 4462818"/>
                <a:gd name="T11" fmla="*/ 0 h 3575713"/>
                <a:gd name="T12" fmla="*/ 4435522 w 4462818"/>
                <a:gd name="T13" fmla="*/ 3562065 h 3575713"/>
                <a:gd name="T14" fmla="*/ 0 w 4462818"/>
                <a:gd name="T15" fmla="*/ 3575713 h 3575713"/>
                <a:gd name="T16" fmla="*/ 13648 w 4462818"/>
                <a:gd name="T17" fmla="*/ 1364791 h 3575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62818"/>
                <a:gd name="T28" fmla="*/ 0 h 3575713"/>
                <a:gd name="T29" fmla="*/ 4462818 w 4462818"/>
                <a:gd name="T30" fmla="*/ 3575713 h 35757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62818" h="3575713">
                  <a:moveTo>
                    <a:pt x="13648" y="1364776"/>
                  </a:moveTo>
                  <a:lnTo>
                    <a:pt x="2825087" y="1392071"/>
                  </a:lnTo>
                  <a:lnTo>
                    <a:pt x="3234519" y="1105468"/>
                  </a:lnTo>
                  <a:lnTo>
                    <a:pt x="3589361" y="805218"/>
                  </a:lnTo>
                  <a:lnTo>
                    <a:pt x="4026090" y="395785"/>
                  </a:lnTo>
                  <a:lnTo>
                    <a:pt x="4462818" y="0"/>
                  </a:lnTo>
                  <a:lnTo>
                    <a:pt x="4435522" y="3562065"/>
                  </a:lnTo>
                  <a:lnTo>
                    <a:pt x="0" y="3575713"/>
                  </a:lnTo>
                  <a:cubicBezTo>
                    <a:pt x="4549" y="2838734"/>
                    <a:pt x="9099" y="2101755"/>
                    <a:pt x="13648" y="1364776"/>
                  </a:cubicBezTo>
                  <a:close/>
                </a:path>
              </a:pathLst>
            </a:custGeom>
            <a:solidFill>
              <a:srgbClr val="0070C0">
                <a:alpha val="50195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Tekstboks 59"/>
            <p:cNvSpPr txBox="1"/>
            <p:nvPr/>
          </p:nvSpPr>
          <p:spPr>
            <a:xfrm>
              <a:off x="4651163" y="3204958"/>
              <a:ext cx="2018727" cy="3694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800" dirty="0">
                  <a:solidFill>
                    <a:srgbClr val="0070C0"/>
                  </a:solidFill>
                  <a:latin typeface="+mn-lt"/>
                  <a:cs typeface="+mn-cs"/>
                </a:rPr>
                <a:t>Energi </a:t>
              </a:r>
              <a:r>
                <a:rPr lang="da-DK" sz="1800" dirty="0" smtClean="0">
                  <a:solidFill>
                    <a:srgbClr val="0070C0"/>
                  </a:solidFill>
                  <a:latin typeface="+mn-lt"/>
                  <a:cs typeface="+mn-cs"/>
                </a:rPr>
                <a:t>DA 600-3F</a:t>
              </a:r>
              <a:endParaRPr lang="da-DK" sz="1800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" name="Gruppe 63"/>
          <p:cNvGrpSpPr>
            <a:grpSpLocks/>
          </p:cNvGrpSpPr>
          <p:nvPr/>
        </p:nvGrpSpPr>
        <p:grpSpPr bwMode="auto">
          <a:xfrm>
            <a:off x="4313238" y="2988556"/>
            <a:ext cx="4448175" cy="2292350"/>
            <a:chOff x="4312693" y="2770496"/>
            <a:chExt cx="4449170" cy="2292823"/>
          </a:xfrm>
        </p:grpSpPr>
        <p:sp>
          <p:nvSpPr>
            <p:cNvPr id="14355" name="Kombinationstegning 50"/>
            <p:cNvSpPr>
              <a:spLocks/>
            </p:cNvSpPr>
            <p:nvPr/>
          </p:nvSpPr>
          <p:spPr bwMode="auto">
            <a:xfrm>
              <a:off x="4312693" y="2770496"/>
              <a:ext cx="4449170" cy="2292823"/>
            </a:xfrm>
            <a:custGeom>
              <a:avLst/>
              <a:gdLst>
                <a:gd name="T0" fmla="*/ 13647 w 4449170"/>
                <a:gd name="T1" fmla="*/ 1473973 h 2292823"/>
                <a:gd name="T2" fmla="*/ 1473973 w 4449170"/>
                <a:gd name="T3" fmla="*/ 1473973 h 2292823"/>
                <a:gd name="T4" fmla="*/ 1965292 w 4449170"/>
                <a:gd name="T5" fmla="*/ 1296552 h 2292823"/>
                <a:gd name="T6" fmla="*/ 2538483 w 4449170"/>
                <a:gd name="T7" fmla="*/ 1050892 h 2292823"/>
                <a:gd name="T8" fmla="*/ 3248167 w 4449170"/>
                <a:gd name="T9" fmla="*/ 682388 h 2292823"/>
                <a:gd name="T10" fmla="*/ 3916907 w 4449170"/>
                <a:gd name="T11" fmla="*/ 327546 h 2292823"/>
                <a:gd name="T12" fmla="*/ 4449170 w 4449170"/>
                <a:gd name="T13" fmla="*/ 0 h 2292823"/>
                <a:gd name="T14" fmla="*/ 4449170 w 4449170"/>
                <a:gd name="T15" fmla="*/ 2292823 h 2292823"/>
                <a:gd name="T16" fmla="*/ 0 w 4449170"/>
                <a:gd name="T17" fmla="*/ 2292823 h 2292823"/>
                <a:gd name="T18" fmla="*/ 13647 w 4449170"/>
                <a:gd name="T19" fmla="*/ 1473973 h 22928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9170"/>
                <a:gd name="T31" fmla="*/ 0 h 2292823"/>
                <a:gd name="T32" fmla="*/ 4449170 w 4449170"/>
                <a:gd name="T33" fmla="*/ 2292823 h 22928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9170" h="2292823">
                  <a:moveTo>
                    <a:pt x="13647" y="1473958"/>
                  </a:moveTo>
                  <a:lnTo>
                    <a:pt x="1473958" y="1473958"/>
                  </a:lnTo>
                  <a:lnTo>
                    <a:pt x="1965277" y="1296537"/>
                  </a:lnTo>
                  <a:lnTo>
                    <a:pt x="2538483" y="1050877"/>
                  </a:lnTo>
                  <a:lnTo>
                    <a:pt x="3248167" y="682388"/>
                  </a:lnTo>
                  <a:lnTo>
                    <a:pt x="3916907" y="327546"/>
                  </a:lnTo>
                  <a:lnTo>
                    <a:pt x="4449170" y="0"/>
                  </a:lnTo>
                  <a:lnTo>
                    <a:pt x="4449170" y="2292823"/>
                  </a:lnTo>
                  <a:lnTo>
                    <a:pt x="0" y="2292823"/>
                  </a:lnTo>
                  <a:lnTo>
                    <a:pt x="13647" y="147395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Tekstboks 60"/>
            <p:cNvSpPr txBox="1"/>
            <p:nvPr/>
          </p:nvSpPr>
          <p:spPr>
            <a:xfrm>
              <a:off x="4692190" y="4488525"/>
              <a:ext cx="2185767" cy="36940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a-DK" sz="1800" dirty="0">
                  <a:solidFill>
                    <a:srgbClr val="FF0000"/>
                  </a:solidFill>
                  <a:latin typeface="+mn-lt"/>
                  <a:cs typeface="+mn-cs"/>
                </a:rPr>
                <a:t>Energi </a:t>
              </a:r>
              <a:r>
                <a:rPr lang="da-DK" sz="1800" dirty="0" smtClean="0">
                  <a:solidFill>
                    <a:srgbClr val="FF0000"/>
                  </a:solidFill>
                  <a:latin typeface="+mn-lt"/>
                  <a:cs typeface="+mn-cs"/>
                </a:rPr>
                <a:t>DA 600 LPC</a:t>
              </a:r>
              <a:endParaRPr lang="da-DK" sz="18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352" name="Tekstboks 29"/>
          <p:cNvSpPr txBox="1">
            <a:spLocks noChangeArrowheads="1"/>
          </p:cNvSpPr>
          <p:nvPr/>
        </p:nvSpPr>
        <p:spPr bwMode="auto">
          <a:xfrm>
            <a:off x="4859338" y="1678868"/>
            <a:ext cx="1194301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 dirty="0" smtClean="0">
                <a:latin typeface="Arial" charset="0"/>
              </a:rPr>
              <a:t>DA 600 LPC</a:t>
            </a:r>
            <a:endParaRPr lang="da-DK" sz="1400" b="1" dirty="0">
              <a:latin typeface="Arial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313899" y="559557"/>
            <a:ext cx="2934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+mn-lt"/>
              </a:rPr>
              <a:t>DA 600 LPC sammenholdt med </a:t>
            </a:r>
          </a:p>
          <a:p>
            <a:r>
              <a:rPr lang="da-DK" sz="2000" dirty="0" smtClean="0">
                <a:latin typeface="+mn-lt"/>
              </a:rPr>
              <a:t>DA 600-3 og DA 600-3 frekvensreguleret</a:t>
            </a:r>
            <a:endParaRPr lang="da-DK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7664" t="12428" r="23627" b="20554"/>
          <a:stretch>
            <a:fillRect/>
          </a:stretch>
        </p:blipFill>
        <p:spPr bwMode="auto">
          <a:xfrm>
            <a:off x="1323975" y="1801813"/>
            <a:ext cx="68516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el 2"/>
          <p:cNvSpPr>
            <a:spLocks noGrp="1"/>
          </p:cNvSpPr>
          <p:nvPr>
            <p:ph type="title"/>
          </p:nvPr>
        </p:nvSpPr>
        <p:spPr>
          <a:xfrm>
            <a:off x="246063" y="90488"/>
            <a:ext cx="8897937" cy="404812"/>
          </a:xfrm>
        </p:spPr>
        <p:txBody>
          <a:bodyPr/>
          <a:lstStyle/>
          <a:p>
            <a:r>
              <a:rPr lang="da-DK" dirty="0" smtClean="0"/>
              <a:t>DA 600 LPC besparelse i forhold til DA 600-3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664743" y="619896"/>
          <a:ext cx="6633096" cy="568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Kombinationstegning 4"/>
          <p:cNvSpPr>
            <a:spLocks/>
          </p:cNvSpPr>
          <p:nvPr/>
        </p:nvSpPr>
        <p:spPr bwMode="auto">
          <a:xfrm>
            <a:off x="2552700" y="1473200"/>
            <a:ext cx="5226050" cy="3725863"/>
          </a:xfrm>
          <a:custGeom>
            <a:avLst/>
            <a:gdLst>
              <a:gd name="T0" fmla="*/ 0 w 5227093"/>
              <a:gd name="T1" fmla="*/ 3685233 h 3725839"/>
              <a:gd name="T2" fmla="*/ 136100 w 5227093"/>
              <a:gd name="T3" fmla="*/ 2333990 h 3725839"/>
              <a:gd name="T4" fmla="*/ 517173 w 5227093"/>
              <a:gd name="T5" fmla="*/ 2566030 h 3725839"/>
              <a:gd name="T6" fmla="*/ 1075169 w 5227093"/>
              <a:gd name="T7" fmla="*/ 2634270 h 3725839"/>
              <a:gd name="T8" fmla="*/ 1592336 w 5227093"/>
              <a:gd name="T9" fmla="*/ 2702508 h 3725839"/>
              <a:gd name="T10" fmla="*/ 1918968 w 5227093"/>
              <a:gd name="T11" fmla="*/ 2661566 h 3725839"/>
              <a:gd name="T12" fmla="*/ 2163947 w 5227093"/>
              <a:gd name="T13" fmla="*/ 2702508 h 3725839"/>
              <a:gd name="T14" fmla="*/ 2640276 w 5227093"/>
              <a:gd name="T15" fmla="*/ 2511413 h 3725839"/>
              <a:gd name="T16" fmla="*/ 2926082 w 5227093"/>
              <a:gd name="T17" fmla="*/ 2238429 h 3725839"/>
              <a:gd name="T18" fmla="*/ 3239104 w 5227093"/>
              <a:gd name="T19" fmla="*/ 409475 h 3725839"/>
              <a:gd name="T20" fmla="*/ 3484077 w 5227093"/>
              <a:gd name="T21" fmla="*/ 545967 h 3725839"/>
              <a:gd name="T22" fmla="*/ 4028464 w 5227093"/>
              <a:gd name="T23" fmla="*/ 696106 h 3725839"/>
              <a:gd name="T24" fmla="*/ 4790605 w 5227093"/>
              <a:gd name="T25" fmla="*/ 559614 h 3725839"/>
              <a:gd name="T26" fmla="*/ 5212501 w 5227093"/>
              <a:gd name="T27" fmla="*/ 0 h 3725839"/>
              <a:gd name="T28" fmla="*/ 5185290 w 5227093"/>
              <a:gd name="T29" fmla="*/ 696106 h 3725839"/>
              <a:gd name="T30" fmla="*/ 4790605 w 5227093"/>
              <a:gd name="T31" fmla="*/ 1160173 h 3725839"/>
              <a:gd name="T32" fmla="*/ 4355088 w 5227093"/>
              <a:gd name="T33" fmla="*/ 1446804 h 3725839"/>
              <a:gd name="T34" fmla="*/ 3756271 w 5227093"/>
              <a:gd name="T35" fmla="*/ 1610591 h 3725839"/>
              <a:gd name="T36" fmla="*/ 3429638 w 5227093"/>
              <a:gd name="T37" fmla="*/ 1774378 h 3725839"/>
              <a:gd name="T38" fmla="*/ 3103011 w 5227093"/>
              <a:gd name="T39" fmla="*/ 2429527 h 3725839"/>
              <a:gd name="T40" fmla="*/ 2789982 w 5227093"/>
              <a:gd name="T41" fmla="*/ 2879958 h 3725839"/>
              <a:gd name="T42" fmla="*/ 2408912 w 5227093"/>
              <a:gd name="T43" fmla="*/ 3207532 h 3725839"/>
              <a:gd name="T44" fmla="*/ 2068674 w 5227093"/>
              <a:gd name="T45" fmla="*/ 3507810 h 3725839"/>
              <a:gd name="T46" fmla="*/ 1755652 w 5227093"/>
              <a:gd name="T47" fmla="*/ 3698879 h 3725839"/>
              <a:gd name="T48" fmla="*/ 1020726 w 5227093"/>
              <a:gd name="T49" fmla="*/ 3712527 h 3725839"/>
              <a:gd name="T50" fmla="*/ 503556 w 5227093"/>
              <a:gd name="T51" fmla="*/ 3726175 h 3725839"/>
              <a:gd name="T52" fmla="*/ 231368 w 5227093"/>
              <a:gd name="T53" fmla="*/ 3685233 h 3725839"/>
              <a:gd name="T54" fmla="*/ 0 w 5227093"/>
              <a:gd name="T55" fmla="*/ 3685233 h 37258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27093"/>
              <a:gd name="T85" fmla="*/ 0 h 3725839"/>
              <a:gd name="T86" fmla="*/ 5227093 w 5227093"/>
              <a:gd name="T87" fmla="*/ 3725839 h 37258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27093" h="3725839">
                <a:moveTo>
                  <a:pt x="0" y="3684896"/>
                </a:moveTo>
                <a:lnTo>
                  <a:pt x="136478" y="2333767"/>
                </a:lnTo>
                <a:lnTo>
                  <a:pt x="518615" y="2565779"/>
                </a:lnTo>
                <a:lnTo>
                  <a:pt x="1078173" y="2634018"/>
                </a:lnTo>
                <a:lnTo>
                  <a:pt x="1596788" y="2702257"/>
                </a:lnTo>
                <a:lnTo>
                  <a:pt x="1924335" y="2661314"/>
                </a:lnTo>
                <a:lnTo>
                  <a:pt x="2169994" y="2702257"/>
                </a:lnTo>
                <a:lnTo>
                  <a:pt x="2647666" y="2511188"/>
                </a:lnTo>
                <a:lnTo>
                  <a:pt x="2934269" y="2238233"/>
                </a:lnTo>
                <a:lnTo>
                  <a:pt x="3248168" y="409433"/>
                </a:lnTo>
                <a:lnTo>
                  <a:pt x="3493827" y="545911"/>
                </a:lnTo>
                <a:lnTo>
                  <a:pt x="4039738" y="696036"/>
                </a:lnTo>
                <a:lnTo>
                  <a:pt x="4804012" y="559558"/>
                </a:lnTo>
                <a:lnTo>
                  <a:pt x="5227093" y="0"/>
                </a:lnTo>
                <a:lnTo>
                  <a:pt x="5199797" y="696036"/>
                </a:lnTo>
                <a:lnTo>
                  <a:pt x="4804012" y="1160060"/>
                </a:lnTo>
                <a:lnTo>
                  <a:pt x="4367284" y="1446663"/>
                </a:lnTo>
                <a:lnTo>
                  <a:pt x="3766782" y="1610436"/>
                </a:lnTo>
                <a:lnTo>
                  <a:pt x="3439236" y="1774209"/>
                </a:lnTo>
                <a:lnTo>
                  <a:pt x="3111690" y="2429302"/>
                </a:lnTo>
                <a:lnTo>
                  <a:pt x="2797791" y="2879678"/>
                </a:lnTo>
                <a:lnTo>
                  <a:pt x="2415654" y="3207224"/>
                </a:lnTo>
                <a:lnTo>
                  <a:pt x="2074460" y="3507475"/>
                </a:lnTo>
                <a:lnTo>
                  <a:pt x="1760562" y="3698543"/>
                </a:lnTo>
                <a:lnTo>
                  <a:pt x="1023582" y="3712191"/>
                </a:lnTo>
                <a:lnTo>
                  <a:pt x="504968" y="3725839"/>
                </a:lnTo>
                <a:lnTo>
                  <a:pt x="232012" y="3684896"/>
                </a:lnTo>
                <a:lnTo>
                  <a:pt x="0" y="3684896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2962275" y="4298950"/>
            <a:ext cx="1516063" cy="4619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a-DK" dirty="0">
                <a:cs typeface="+mn-cs"/>
              </a:rPr>
              <a:t>Besparelse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SKOV DA">
  <a:themeElements>
    <a:clrScheme name="">
      <a:dk1>
        <a:srgbClr val="333333"/>
      </a:dk1>
      <a:lt1>
        <a:srgbClr val="EEDDA2"/>
      </a:lt1>
      <a:dk2>
        <a:srgbClr val="000000"/>
      </a:dk2>
      <a:lt2>
        <a:srgbClr val="808080"/>
      </a:lt2>
      <a:accent1>
        <a:srgbClr val="FF9933"/>
      </a:accent1>
      <a:accent2>
        <a:srgbClr val="333399"/>
      </a:accent2>
      <a:accent3>
        <a:srgbClr val="F5EBCE"/>
      </a:accent3>
      <a:accent4>
        <a:srgbClr val="2A2A2A"/>
      </a:accent4>
      <a:accent5>
        <a:srgbClr val="FFCAAD"/>
      </a:accent5>
      <a:accent6>
        <a:srgbClr val="2D2D8A"/>
      </a:accent6>
      <a:hlink>
        <a:srgbClr val="FF0000"/>
      </a:hlink>
      <a:folHlink>
        <a:srgbClr val="6699CC"/>
      </a:folHlink>
    </a:clrScheme>
    <a:fontScheme name="1_SKOV 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KOV 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KOV 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KOV 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KOV 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KOV 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KOV 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KOV 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EEDDA2"/>
    </a:lt1>
    <a:dk2>
      <a:srgbClr val="000000"/>
    </a:dk2>
    <a:lt2>
      <a:srgbClr val="808080"/>
    </a:lt2>
    <a:accent1>
      <a:srgbClr val="FF9933"/>
    </a:accent1>
    <a:accent2>
      <a:srgbClr val="333399"/>
    </a:accent2>
    <a:accent3>
      <a:srgbClr val="F5EBCE"/>
    </a:accent3>
    <a:accent4>
      <a:srgbClr val="2A2A2A"/>
    </a:accent4>
    <a:accent5>
      <a:srgbClr val="FFCAAD"/>
    </a:accent5>
    <a:accent6>
      <a:srgbClr val="2D2D8A"/>
    </a:accent6>
    <a:hlink>
      <a:srgbClr val="FF0000"/>
    </a:hlink>
    <a:folHlink>
      <a:srgbClr val="6699CC"/>
    </a:folHlink>
  </a:clrScheme>
  <a:fontScheme name="1_SKOV D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333333"/>
    </a:dk1>
    <a:lt1>
      <a:srgbClr val="EEDDA2"/>
    </a:lt1>
    <a:dk2>
      <a:srgbClr val="000000"/>
    </a:dk2>
    <a:lt2>
      <a:srgbClr val="808080"/>
    </a:lt2>
    <a:accent1>
      <a:srgbClr val="FF9933"/>
    </a:accent1>
    <a:accent2>
      <a:srgbClr val="333399"/>
    </a:accent2>
    <a:accent3>
      <a:srgbClr val="F5EBCE"/>
    </a:accent3>
    <a:accent4>
      <a:srgbClr val="2A2A2A"/>
    </a:accent4>
    <a:accent5>
      <a:srgbClr val="FFCAAD"/>
    </a:accent5>
    <a:accent6>
      <a:srgbClr val="2D2D8A"/>
    </a:accent6>
    <a:hlink>
      <a:srgbClr val="FF0000"/>
    </a:hlink>
    <a:folHlink>
      <a:srgbClr val="6699CC"/>
    </a:folHlink>
  </a:clrScheme>
  <a:fontScheme name="1_SKOV D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333333"/>
    </a:dk1>
    <a:lt1>
      <a:srgbClr val="EEDDA2"/>
    </a:lt1>
    <a:dk2>
      <a:srgbClr val="000000"/>
    </a:dk2>
    <a:lt2>
      <a:srgbClr val="808080"/>
    </a:lt2>
    <a:accent1>
      <a:srgbClr val="FF9933"/>
    </a:accent1>
    <a:accent2>
      <a:srgbClr val="333399"/>
    </a:accent2>
    <a:accent3>
      <a:srgbClr val="F5EBCE"/>
    </a:accent3>
    <a:accent4>
      <a:srgbClr val="2A2A2A"/>
    </a:accent4>
    <a:accent5>
      <a:srgbClr val="FFCAAD"/>
    </a:accent5>
    <a:accent6>
      <a:srgbClr val="2D2D8A"/>
    </a:accent6>
    <a:hlink>
      <a:srgbClr val="FF0000"/>
    </a:hlink>
    <a:folHlink>
      <a:srgbClr val="6699CC"/>
    </a:folHlink>
  </a:clrScheme>
  <a:fontScheme name="1_SKOV D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Firmapræs.skabelon DK</Template>
  <TotalTime>5509</TotalTime>
  <Words>506</Words>
  <Application>Microsoft Office PowerPoint</Application>
  <PresentationFormat>Skærmshow (4:3)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1_SKOV DA</vt:lpstr>
      <vt:lpstr>DA 600 LPC - super-lavenergiventilator</vt:lpstr>
      <vt:lpstr>Historisk udvikling i energiforbrug</vt:lpstr>
      <vt:lpstr>DA 600 LPC ventilator optimeret i skorsten</vt:lpstr>
      <vt:lpstr>DA 600 skorsten - optimeret som enhed</vt:lpstr>
      <vt:lpstr>DA 600 LPC i forhold til alternative løsninger </vt:lpstr>
      <vt:lpstr>DA 600 LPC - lav vindfølsomhed (meget trykstabil)</vt:lpstr>
      <vt:lpstr>DA 600 LPC strømforbrug </vt:lpstr>
      <vt:lpstr>DA 600 LPC strømforbrug</vt:lpstr>
      <vt:lpstr>DA 600 LPC besparelse i forhold til DA 600-3</vt:lpstr>
      <vt:lpstr>Ventilatortest - triac, frekvens og EC </vt:lpstr>
      <vt:lpstr>Testdata – suppleret med LPC </vt:lpstr>
      <vt:lpstr>DA 600 LPC energibesparelse </vt:lpstr>
      <vt:lpstr>DA 600 LPC ventilator er udviklet i samarbejde med:</vt:lpstr>
    </vt:vector>
  </TitlesOfParts>
  <Company>SKOV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Ventilatorvalg</dc:title>
  <dc:creator>SVJ</dc:creator>
  <cp:lastModifiedBy>Svend Morsing</cp:lastModifiedBy>
  <cp:revision>290</cp:revision>
  <dcterms:created xsi:type="dcterms:W3CDTF">2005-01-07T13:02:04Z</dcterms:created>
  <dcterms:modified xsi:type="dcterms:W3CDTF">2009-11-19T11:53:14Z</dcterms:modified>
</cp:coreProperties>
</file>